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1"/>
  </p:notesMasterIdLst>
  <p:sldIdLst>
    <p:sldId id="256" r:id="rId2"/>
    <p:sldId id="257" r:id="rId3"/>
    <p:sldId id="258" r:id="rId4"/>
    <p:sldId id="260" r:id="rId5"/>
    <p:sldId id="270" r:id="rId6"/>
    <p:sldId id="267" r:id="rId7"/>
    <p:sldId id="268" r:id="rId8"/>
    <p:sldId id="259" r:id="rId9"/>
    <p:sldId id="291" r:id="rId10"/>
    <p:sldId id="272" r:id="rId11"/>
    <p:sldId id="261" r:id="rId12"/>
    <p:sldId id="262" r:id="rId13"/>
    <p:sldId id="263" r:id="rId14"/>
    <p:sldId id="273" r:id="rId15"/>
    <p:sldId id="274" r:id="rId16"/>
    <p:sldId id="292" r:id="rId17"/>
    <p:sldId id="289" r:id="rId18"/>
    <p:sldId id="277" r:id="rId19"/>
    <p:sldId id="278" r:id="rId20"/>
    <p:sldId id="279" r:id="rId21"/>
    <p:sldId id="282" r:id="rId22"/>
    <p:sldId id="283" r:id="rId23"/>
    <p:sldId id="285" r:id="rId24"/>
    <p:sldId id="265" r:id="rId25"/>
    <p:sldId id="290" r:id="rId26"/>
    <p:sldId id="284" r:id="rId27"/>
    <p:sldId id="286" r:id="rId28"/>
    <p:sldId id="287" r:id="rId29"/>
    <p:sldId id="288" r:id="rId3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264B"/>
    <a:srgbClr val="F1D9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35" autoAdjust="0"/>
    <p:restoredTop sz="90159" autoAdjust="0"/>
  </p:normalViewPr>
  <p:slideViewPr>
    <p:cSldViewPr snapToGrid="0">
      <p:cViewPr varScale="1">
        <p:scale>
          <a:sx n="151" d="100"/>
          <a:sy n="151" d="100"/>
        </p:scale>
        <p:origin x="516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80.png>
</file>

<file path=ppt/media/image29.png>
</file>

<file path=ppt/media/image3.png>
</file>

<file path=ppt/media/image30.png>
</file>

<file path=ppt/media/image32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84851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67410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15572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19799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942908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409357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053787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644507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230715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30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492871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99963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09615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034897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0317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5957167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2341146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096448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099390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7210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7027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083141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94455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90580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7050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hyperlink" Target="https://github.com/ultralytics/ultralytic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oYUcl_cqKcs?feature=oembed" TargetMode="External"/><Relationship Id="rId6" Type="http://schemas.openxmlformats.org/officeDocument/2006/relationships/hyperlink" Target="https://segment-anything.com/" TargetMode="External"/><Relationship Id="rId11" Type="http://schemas.openxmlformats.org/officeDocument/2006/relationships/image" Target="../media/image15.jpeg"/><Relationship Id="rId5" Type="http://schemas.openxmlformats.org/officeDocument/2006/relationships/image" Target="../media/image10.jpeg"/><Relationship Id="rId10" Type="http://schemas.openxmlformats.org/officeDocument/2006/relationships/image" Target="../media/image14.png"/><Relationship Id="rId4" Type="http://schemas.openxmlformats.org/officeDocument/2006/relationships/image" Target="../media/image1.png"/><Relationship Id="rId9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0.jpe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hyperlink" Target="https://segment-anything.com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olab.research.google.com/drive/1IIjxurH2ai_te9Bvj4QU_MLcwgcLuEmC?hl=ko#scrollTo=vXkVg3tESboT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olab.research.google.com/drive/1IIjxurH2ai_te9Bvj4QU_MLcwgcLuEmC?hl=ko#scrollTo=vXkVg3tESboT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jpg"/><Relationship Id="rId4" Type="http://schemas.openxmlformats.org/officeDocument/2006/relationships/hyperlink" Target="https://colab.research.google.com/drive/1IIjxurH2ai_te9Bvj4QU_MLcwgcLuEmC?hl=ko#scrollTo=vXkVg3tESboT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hyperlink" Target="https://colab.research.google.com/drive/1IIjxurH2ai_te9Bvj4QU_MLcwgcLuEmC?hl=ko#scrollTo=vXkVg3tESboT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colab.research.google.com/drive/1IIjxurH2ai_te9Bvj4QU_MLcwgcLuEmC?hl=ko#scrollTo=vXkVg3tESboT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colab.research.google.com/drive/1IIjxurH2ai_te9Bvj4QU_MLcwgcLuEmC?hl=ko#scrollTo=vXkVg3tESboT" TargetMode="Externa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colab.research.google.com/drive/1IIjxurH2ai_te9Bvj4QU_MLcwgcLuEmC?hl=ko#scrollTo=vXkVg3tESboT" TargetMode="Externa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colab.research.google.com/drive/1IIjxurH2ai_te9Bvj4QU_MLcwgcLuEmC?hl=ko#scrollTo=vXkVg3tESboT" TargetMode="Externa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6.png"/><Relationship Id="rId10" Type="http://schemas.openxmlformats.org/officeDocument/2006/relationships/image" Target="../media/image19.jpg"/><Relationship Id="rId4" Type="http://schemas.openxmlformats.org/officeDocument/2006/relationships/hyperlink" Target="https://colab.research.google.com/drive/1IIjxurH2ai_te9Bvj4QU_MLcwgcLuEmC?hl=ko#scrollTo=vXkVg3tESboT" TargetMode="External"/><Relationship Id="rId9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hyperlink" Target="https://colab.research.google.com/drive/1IIjxurH2ai_te9Bvj4QU_MLcwgcLuEmC?hl=ko#scrollTo=vXkVg3tESboT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0.png"/><Relationship Id="rId4" Type="http://schemas.openxmlformats.org/officeDocument/2006/relationships/image" Target="../media/image29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emf"/><Relationship Id="rId5" Type="http://schemas.openxmlformats.org/officeDocument/2006/relationships/image" Target="../media/image30.emf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35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emf"/><Relationship Id="rId5" Type="http://schemas.openxmlformats.org/officeDocument/2006/relationships/image" Target="../media/image33.emf"/><Relationship Id="rId4" Type="http://schemas.openxmlformats.org/officeDocument/2006/relationships/image" Target="../media/image3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emf"/><Relationship Id="rId4" Type="http://schemas.openxmlformats.org/officeDocument/2006/relationships/image" Target="../media/image3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en-US" altLang="ko" sz="2500" b="1" dirty="0">
                <a:solidFill>
                  <a:srgbClr val="19264B"/>
                </a:solidFill>
              </a:rPr>
              <a:t>6</a:t>
            </a:r>
            <a:r>
              <a:rPr lang="ko-KR" altLang="en-US" sz="2500" b="1" dirty="0">
                <a:solidFill>
                  <a:srgbClr val="19264B"/>
                </a:solidFill>
              </a:rPr>
              <a:t>기 </a:t>
            </a:r>
            <a:r>
              <a:rPr lang="en-US" altLang="ko-KR" sz="2500" b="1" dirty="0">
                <a:solidFill>
                  <a:srgbClr val="19264B"/>
                </a:solidFill>
              </a:rPr>
              <a:t>CS231n 2</a:t>
            </a:r>
            <a:r>
              <a:rPr lang="ko-KR" altLang="en-US" sz="2500" b="1" dirty="0">
                <a:solidFill>
                  <a:srgbClr val="19264B"/>
                </a:solidFill>
              </a:rPr>
              <a:t>팀 </a:t>
            </a:r>
            <a:r>
              <a:rPr lang="ko" sz="2500" b="1" dirty="0">
                <a:solidFill>
                  <a:srgbClr val="19264B"/>
                </a:solidFill>
              </a:rPr>
              <a:t>스터디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</a:t>
            </a:r>
            <a:r>
              <a:rPr lang="en-US" altLang="ko" dirty="0">
                <a:solidFill>
                  <a:srgbClr val="19264B"/>
                </a:solidFill>
              </a:rPr>
              <a:t>5</a:t>
            </a:r>
            <a:r>
              <a:rPr lang="ko" dirty="0">
                <a:solidFill>
                  <a:srgbClr val="19264B"/>
                </a:solidFill>
              </a:rPr>
              <a:t>.</a:t>
            </a:r>
            <a:r>
              <a:rPr lang="en-US" altLang="ko" dirty="0">
                <a:solidFill>
                  <a:srgbClr val="19264B"/>
                </a:solidFill>
              </a:rPr>
              <a:t>16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이규원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5409268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Object Detection – YOLO vs Faster R-CNN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235D8D-97D5-0199-AA91-B4D4B63E5130}"/>
              </a:ext>
            </a:extLst>
          </p:cNvPr>
          <p:cNvSpPr txBox="1"/>
          <p:nvPr/>
        </p:nvSpPr>
        <p:spPr>
          <a:xfrm>
            <a:off x="6016251" y="0"/>
            <a:ext cx="31963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4"/>
              </a:rPr>
              <a:t>https://github.com/ultralytics/ultralytics</a:t>
            </a:r>
            <a:r>
              <a:rPr lang="ko-KR" altLang="en-US" dirty="0"/>
              <a:t>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4013527-079D-50D9-91E1-F2982F731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059" y="845454"/>
            <a:ext cx="6667500" cy="329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EE8859B-6F5F-26C3-2F02-3AA76ACE9633}"/>
              </a:ext>
            </a:extLst>
          </p:cNvPr>
          <p:cNvSpPr txBox="1"/>
          <p:nvPr/>
        </p:nvSpPr>
        <p:spPr>
          <a:xfrm>
            <a:off x="2190569" y="4396340"/>
            <a:ext cx="19912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rgbClr val="19264B"/>
                </a:solidFill>
                <a:latin typeface="NanumGothic ExtraBold"/>
              </a:rPr>
              <a:t>YOLO(1-Stage)</a:t>
            </a:r>
            <a:endParaRPr lang="ko-KR" altLang="en-US" sz="2000" b="1" dirty="0">
              <a:solidFill>
                <a:srgbClr val="19264B"/>
              </a:solidFill>
              <a:latin typeface="NanumGothic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C84AE3-6877-5BB3-8097-6D4AE384FB8F}"/>
              </a:ext>
            </a:extLst>
          </p:cNvPr>
          <p:cNvSpPr txBox="1"/>
          <p:nvPr/>
        </p:nvSpPr>
        <p:spPr>
          <a:xfrm>
            <a:off x="5840549" y="4395940"/>
            <a:ext cx="29770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rgbClr val="19264B"/>
                </a:solidFill>
                <a:latin typeface="NanumGothic ExtraBold"/>
              </a:rPr>
              <a:t>Faster R-CNN(2-Stage)</a:t>
            </a:r>
            <a:endParaRPr lang="ko-KR" altLang="en-US" sz="2000" b="1" dirty="0">
              <a:solidFill>
                <a:srgbClr val="19264B"/>
              </a:solidFill>
              <a:latin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7DF722-B265-BD29-E5B2-BCBEE7BB157A}"/>
              </a:ext>
            </a:extLst>
          </p:cNvPr>
          <p:cNvSpPr txBox="1"/>
          <p:nvPr/>
        </p:nvSpPr>
        <p:spPr>
          <a:xfrm>
            <a:off x="3947644" y="4298046"/>
            <a:ext cx="8066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19264B"/>
                </a:solidFill>
                <a:latin typeface="NanumGothic ExtraBold"/>
              </a:rPr>
              <a:t>👍</a:t>
            </a:r>
          </a:p>
        </p:txBody>
      </p:sp>
    </p:spTree>
    <p:extLst>
      <p:ext uri="{BB962C8B-B14F-4D97-AF65-F5344CB8AC3E}">
        <p14:creationId xmlns:p14="http://schemas.microsoft.com/office/powerpoint/2010/main" val="220361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Object Detection – R-CNN (2 Stage)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EDC23ACE-B509-6581-F2F6-25C06C4D2FF9}"/>
              </a:ext>
            </a:extLst>
          </p:cNvPr>
          <p:cNvGrpSpPr/>
          <p:nvPr/>
        </p:nvGrpSpPr>
        <p:grpSpPr>
          <a:xfrm>
            <a:off x="1408962" y="1296287"/>
            <a:ext cx="7438042" cy="3282341"/>
            <a:chOff x="1408962" y="1296287"/>
            <a:chExt cx="7438042" cy="3282341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F064FBE6-BB95-FDC7-D30F-49339F58A1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08975" y="1296287"/>
              <a:ext cx="7438029" cy="3282340"/>
            </a:xfrm>
            <a:prstGeom prst="rect">
              <a:avLst/>
            </a:prstGeom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E2B387D1-E850-AA1B-72C6-7F2781080C1B}"/>
                </a:ext>
              </a:extLst>
            </p:cNvPr>
            <p:cNvSpPr/>
            <p:nvPr/>
          </p:nvSpPr>
          <p:spPr>
            <a:xfrm>
              <a:off x="1408962" y="4518992"/>
              <a:ext cx="7438041" cy="596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AB4631B-34E8-5511-4D66-0642CC715A8A}"/>
                </a:ext>
              </a:extLst>
            </p:cNvPr>
            <p:cNvSpPr/>
            <p:nvPr/>
          </p:nvSpPr>
          <p:spPr>
            <a:xfrm>
              <a:off x="6453808" y="4267201"/>
              <a:ext cx="2393195" cy="3114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766642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Instance Segmentation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7170" name="Picture 2" descr="Difference Between Semantic and Instance Segmentation">
            <a:extLst>
              <a:ext uri="{FF2B5EF4-FFF2-40B4-BE49-F238E27FC236}">
                <a16:creationId xmlns:a16="http://schemas.microsoft.com/office/drawing/2014/main" id="{E0659659-9012-5A73-6C0B-2C3AD29B4F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0992" y="1614079"/>
            <a:ext cx="7335078" cy="2194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344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305897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+ SAM(Segment Anything Model) by    Meta AI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9220" name="Picture 4" descr="페이스북의 새로운 사명은 '메타(Meta)'... 메타버스 비전 구체화">
            <a:extLst>
              <a:ext uri="{FF2B5EF4-FFF2-40B4-BE49-F238E27FC236}">
                <a16:creationId xmlns:a16="http://schemas.microsoft.com/office/drawing/2014/main" id="{2C11B90D-3FD6-2B09-0285-9F0771D726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4501" y="231913"/>
            <a:ext cx="1184776" cy="697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1875D28-AA23-8686-B292-0E5F0DAA0433}"/>
              </a:ext>
            </a:extLst>
          </p:cNvPr>
          <p:cNvSpPr txBox="1"/>
          <p:nvPr/>
        </p:nvSpPr>
        <p:spPr>
          <a:xfrm>
            <a:off x="6626889" y="0"/>
            <a:ext cx="25777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6"/>
              </a:rPr>
              <a:t>https://segment-anything.com/</a:t>
            </a:r>
            <a:r>
              <a:rPr lang="ko-KR" altLang="en-US" dirty="0"/>
              <a:t>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2BFD3D4-6BA9-87A9-E5C4-FD5F3B46E9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90532" y="845454"/>
            <a:ext cx="2520000" cy="177049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8838826-5E4F-E24B-6B8E-D481507F1B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90532" y="2840463"/>
            <a:ext cx="2520000" cy="200926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6A49452-A6C8-2D5E-8E9D-E73FF87C755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09428" y="3061531"/>
            <a:ext cx="2520000" cy="178819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5A90C2D-5D0D-FADF-C581-1672C258CDC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09428" y="845454"/>
            <a:ext cx="2520000" cy="2022781"/>
          </a:xfrm>
          <a:prstGeom prst="rect">
            <a:avLst/>
          </a:prstGeom>
        </p:spPr>
      </p:pic>
      <p:pic>
        <p:nvPicPr>
          <p:cNvPr id="18" name="온라인 미디어 17" title="Segment Anything Model - A Promptable Segmentation System | Meta AI #Shorts">
            <a:hlinkClick r:id="" action="ppaction://media"/>
            <a:extLst>
              <a:ext uri="{FF2B5EF4-FFF2-40B4-BE49-F238E27FC236}">
                <a16:creationId xmlns:a16="http://schemas.microsoft.com/office/drawing/2014/main" id="{40230D84-5513-9866-8A85-C5F3733E9688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11"/>
          <a:stretch>
            <a:fillRect/>
          </a:stretch>
        </p:blipFill>
        <p:spPr>
          <a:xfrm>
            <a:off x="4040614" y="845454"/>
            <a:ext cx="2264936" cy="4008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456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 descr="페이스북의 새로운 사명은 '메타(Meta)'... 메타버스 비전 구체화">
            <a:extLst>
              <a:ext uri="{FF2B5EF4-FFF2-40B4-BE49-F238E27FC236}">
                <a16:creationId xmlns:a16="http://schemas.microsoft.com/office/drawing/2014/main" id="{2C11B90D-3FD6-2B09-0285-9F0771D726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4501" y="231913"/>
            <a:ext cx="1184776" cy="697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CAB3EC75-788E-BE62-69FE-036E7C0A39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8654" y="3009521"/>
            <a:ext cx="7200000" cy="201320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BC06611-5449-3EFA-AE19-87CE82BA9F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8654" y="845454"/>
            <a:ext cx="7200000" cy="2023256"/>
          </a:xfrm>
          <a:prstGeom prst="rect">
            <a:avLst/>
          </a:prstGeom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305897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+ SAM(Segment Anything Model) by 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6" name="그림 5" descr="텍스트, 인간의 얼굴, 사람, 스크린샷이(가) 표시된 사진&#10;&#10;자동 생성된 설명">
            <a:extLst>
              <a:ext uri="{FF2B5EF4-FFF2-40B4-BE49-F238E27FC236}">
                <a16:creationId xmlns:a16="http://schemas.microsoft.com/office/drawing/2014/main" id="{83453B27-B75E-4C55-B518-7CCC184D431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7928" b="95132" l="10000" r="90000">
                        <a14:foregroundMark x1="31016" y1="8623" x2="31016" y2="8623"/>
                        <a14:foregroundMark x1="25938" y1="11127" x2="25938" y2="11127"/>
                        <a14:foregroundMark x1="27734" y1="8484" x2="27734" y2="8484"/>
                        <a14:foregroundMark x1="28125" y1="7928" x2="28125" y2="7928"/>
                        <a14:foregroundMark x1="26328" y1="10431" x2="26328" y2="10431"/>
                        <a14:foregroundMark x1="34609" y1="9597" x2="34609" y2="9597"/>
                        <a14:foregroundMark x1="35391" y1="10570" x2="35391" y2="10570"/>
                        <a14:foregroundMark x1="36016" y1="11822" x2="36016" y2="11822"/>
                        <a14:foregroundMark x1="36406" y1="12935" x2="36406" y2="12935"/>
                        <a14:foregroundMark x1="36719" y1="13769" x2="36719" y2="13769"/>
                        <a14:foregroundMark x1="14453" y1="91238" x2="14453" y2="91238"/>
                        <a14:foregroundMark x1="36797" y1="95132" x2="36797" y2="95132"/>
                        <a14:backgroundMark x1="66875" y1="85118" x2="66875" y2="85118"/>
                        <a14:backgroundMark x1="57266" y1="79555" x2="57266" y2="79555"/>
                        <a14:backgroundMark x1="59922" y1="80807" x2="59922" y2="80807"/>
                        <a14:backgroundMark x1="8828" y1="96662" x2="8828" y2="96662"/>
                        <a14:backgroundMark x1="8594" y1="98192" x2="8594" y2="98192"/>
                        <a14:backgroundMark x1="58672" y1="84006" x2="58672" y2="84006"/>
                        <a14:backgroundMark x1="63203" y1="80529" x2="63203" y2="80529"/>
                        <a14:backgroundMark x1="77344" y1="88178" x2="67969" y2="85814"/>
                      </a14:backgroundRemoval>
                    </a14:imgEffect>
                  </a14:imgLayer>
                </a14:imgProps>
              </a:ext>
            </a:extLst>
          </a:blip>
          <a:srcRect l="7119" r="44154"/>
          <a:stretch/>
        </p:blipFill>
        <p:spPr>
          <a:xfrm>
            <a:off x="991902" y="1464415"/>
            <a:ext cx="3191478" cy="36790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58C818D-F055-0BCB-3E5A-1B1FD9BB9C41}"/>
              </a:ext>
            </a:extLst>
          </p:cNvPr>
          <p:cNvSpPr txBox="1"/>
          <p:nvPr/>
        </p:nvSpPr>
        <p:spPr>
          <a:xfrm>
            <a:off x="6626889" y="0"/>
            <a:ext cx="25777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9"/>
              </a:rPr>
              <a:t>https://segment-anything.com/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71960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par>
              <p:cTn id="10"/>
            </p:par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Convolutional Layer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시각화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0CB041-C365-A4B1-B2B0-F4504D3D5B33}"/>
              </a:ext>
            </a:extLst>
          </p:cNvPr>
          <p:cNvSpPr txBox="1"/>
          <p:nvPr/>
        </p:nvSpPr>
        <p:spPr>
          <a:xfrm>
            <a:off x="5347252" y="92200"/>
            <a:ext cx="37232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4"/>
              </a:rPr>
              <a:t>https://colab.research.google.com/drive/1IIjxurH2ai_te9Bvj4QU_MLcwgcLuEmC?hl=ko#scrollTo=vXkVg3tESboT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84E017D-D6F7-56AC-5E00-26C1A9125D7D}"/>
              </a:ext>
            </a:extLst>
          </p:cNvPr>
          <p:cNvSpPr/>
          <p:nvPr/>
        </p:nvSpPr>
        <p:spPr>
          <a:xfrm>
            <a:off x="2055955" y="1267486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1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BC3D27-5929-D86C-1C83-8E7735FDE405}"/>
              </a:ext>
            </a:extLst>
          </p:cNvPr>
          <p:cNvSpPr/>
          <p:nvPr/>
        </p:nvSpPr>
        <p:spPr>
          <a:xfrm>
            <a:off x="2415955" y="1267486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F36EBC0-9B1B-A050-351B-B9E5D87CF977}"/>
              </a:ext>
            </a:extLst>
          </p:cNvPr>
          <p:cNvSpPr/>
          <p:nvPr/>
        </p:nvSpPr>
        <p:spPr>
          <a:xfrm>
            <a:off x="2775955" y="1267486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1CFA617-2288-8A01-14CA-82A5679788F2}"/>
              </a:ext>
            </a:extLst>
          </p:cNvPr>
          <p:cNvSpPr/>
          <p:nvPr/>
        </p:nvSpPr>
        <p:spPr>
          <a:xfrm>
            <a:off x="2055955" y="1627486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2341812-3593-70B8-B0AF-D4AE196D44F9}"/>
              </a:ext>
            </a:extLst>
          </p:cNvPr>
          <p:cNvSpPr/>
          <p:nvPr/>
        </p:nvSpPr>
        <p:spPr>
          <a:xfrm>
            <a:off x="2415955" y="1627486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1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0E8D9E4-4711-8DC9-1F2A-3763AD074271}"/>
              </a:ext>
            </a:extLst>
          </p:cNvPr>
          <p:cNvSpPr/>
          <p:nvPr/>
        </p:nvSpPr>
        <p:spPr>
          <a:xfrm>
            <a:off x="2775955" y="1627486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B681E51-BE53-90B5-2BB7-1CDE79202144}"/>
              </a:ext>
            </a:extLst>
          </p:cNvPr>
          <p:cNvSpPr/>
          <p:nvPr/>
        </p:nvSpPr>
        <p:spPr>
          <a:xfrm>
            <a:off x="2055955" y="1987486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279237A-3868-5631-DF8B-383EE0A074AF}"/>
              </a:ext>
            </a:extLst>
          </p:cNvPr>
          <p:cNvSpPr/>
          <p:nvPr/>
        </p:nvSpPr>
        <p:spPr>
          <a:xfrm>
            <a:off x="2415955" y="1987486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EF51E88-19AC-CE3C-E500-4CA37FF92D5C}"/>
              </a:ext>
            </a:extLst>
          </p:cNvPr>
          <p:cNvSpPr/>
          <p:nvPr/>
        </p:nvSpPr>
        <p:spPr>
          <a:xfrm>
            <a:off x="2775955" y="1987486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1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81A15A4-C73D-CFFA-7ED5-59E061EDC0B4}"/>
              </a:ext>
            </a:extLst>
          </p:cNvPr>
          <p:cNvSpPr/>
          <p:nvPr/>
        </p:nvSpPr>
        <p:spPr>
          <a:xfrm>
            <a:off x="3782058" y="1267486"/>
            <a:ext cx="360000" cy="3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F811C52-5FF9-E3D8-97AF-8EC0E08C925F}"/>
              </a:ext>
            </a:extLst>
          </p:cNvPr>
          <p:cNvSpPr/>
          <p:nvPr/>
        </p:nvSpPr>
        <p:spPr>
          <a:xfrm>
            <a:off x="4142058" y="1267486"/>
            <a:ext cx="360000" cy="3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0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D96A517-5E0A-A81D-3B65-4B55C1E40913}"/>
              </a:ext>
            </a:extLst>
          </p:cNvPr>
          <p:cNvSpPr/>
          <p:nvPr/>
        </p:nvSpPr>
        <p:spPr>
          <a:xfrm>
            <a:off x="4502058" y="1267486"/>
            <a:ext cx="360000" cy="3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0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3DDDB74-9B3A-7DCF-AD17-0D7FDFE0D96D}"/>
              </a:ext>
            </a:extLst>
          </p:cNvPr>
          <p:cNvSpPr/>
          <p:nvPr/>
        </p:nvSpPr>
        <p:spPr>
          <a:xfrm>
            <a:off x="3782058" y="1627486"/>
            <a:ext cx="360000" cy="3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0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7B3CFF3-D031-C062-11B0-5A6849E08DA6}"/>
              </a:ext>
            </a:extLst>
          </p:cNvPr>
          <p:cNvSpPr/>
          <p:nvPr/>
        </p:nvSpPr>
        <p:spPr>
          <a:xfrm>
            <a:off x="4142058" y="1627486"/>
            <a:ext cx="360000" cy="3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B205EF6-5D86-E921-D94B-FE8A19E206E9}"/>
              </a:ext>
            </a:extLst>
          </p:cNvPr>
          <p:cNvSpPr/>
          <p:nvPr/>
        </p:nvSpPr>
        <p:spPr>
          <a:xfrm>
            <a:off x="4502058" y="1627486"/>
            <a:ext cx="360000" cy="3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0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DAF39D5-F9F2-806B-1A20-B8FAE1C8DB9E}"/>
              </a:ext>
            </a:extLst>
          </p:cNvPr>
          <p:cNvSpPr/>
          <p:nvPr/>
        </p:nvSpPr>
        <p:spPr>
          <a:xfrm>
            <a:off x="3782058" y="1987486"/>
            <a:ext cx="360000" cy="3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0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FE2E952-1C52-5957-C4F5-419697BA52DD}"/>
              </a:ext>
            </a:extLst>
          </p:cNvPr>
          <p:cNvSpPr/>
          <p:nvPr/>
        </p:nvSpPr>
        <p:spPr>
          <a:xfrm>
            <a:off x="4142058" y="1987486"/>
            <a:ext cx="360000" cy="3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0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BE8C2ED-809C-BADF-3162-94C4B337D8DC}"/>
              </a:ext>
            </a:extLst>
          </p:cNvPr>
          <p:cNvSpPr/>
          <p:nvPr/>
        </p:nvSpPr>
        <p:spPr>
          <a:xfrm>
            <a:off x="4502058" y="1987486"/>
            <a:ext cx="360000" cy="3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2ABEF7A-B59A-2974-CC0C-EDA003E0DF23}"/>
              </a:ext>
            </a:extLst>
          </p:cNvPr>
          <p:cNvSpPr/>
          <p:nvPr/>
        </p:nvSpPr>
        <p:spPr>
          <a:xfrm>
            <a:off x="3279006" y="1627486"/>
            <a:ext cx="360000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  <a:latin typeface="a시월구일2" panose="02020600000000000000" pitchFamily="18" charset="-127"/>
                <a:ea typeface="a시월구일2" panose="02020600000000000000" pitchFamily="18" charset="-127"/>
              </a:rPr>
              <a:t>•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8BD17309-5F9C-724D-CDD5-07CC7C5509AC}"/>
              </a:ext>
            </a:extLst>
          </p:cNvPr>
          <p:cNvSpPr/>
          <p:nvPr/>
        </p:nvSpPr>
        <p:spPr>
          <a:xfrm>
            <a:off x="5042058" y="1627486"/>
            <a:ext cx="360000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=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A08367D4-46F2-EB37-E767-4CBA305FB332}"/>
              </a:ext>
            </a:extLst>
          </p:cNvPr>
          <p:cNvSpPr/>
          <p:nvPr/>
        </p:nvSpPr>
        <p:spPr>
          <a:xfrm>
            <a:off x="2055955" y="2573515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1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0162FCA0-9489-AD1A-D3A6-950631525E4A}"/>
              </a:ext>
            </a:extLst>
          </p:cNvPr>
          <p:cNvSpPr/>
          <p:nvPr/>
        </p:nvSpPr>
        <p:spPr>
          <a:xfrm>
            <a:off x="2415955" y="2573515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A27016B-BB92-3DFE-D888-CEA7A202AD10}"/>
              </a:ext>
            </a:extLst>
          </p:cNvPr>
          <p:cNvSpPr/>
          <p:nvPr/>
        </p:nvSpPr>
        <p:spPr>
          <a:xfrm>
            <a:off x="2775955" y="2573515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7B62D761-AEFC-AE98-8388-714C4DE250D4}"/>
              </a:ext>
            </a:extLst>
          </p:cNvPr>
          <p:cNvSpPr/>
          <p:nvPr/>
        </p:nvSpPr>
        <p:spPr>
          <a:xfrm>
            <a:off x="2055955" y="2933515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18E05010-8C10-E62C-C7CE-6E3DBBD21BCD}"/>
              </a:ext>
            </a:extLst>
          </p:cNvPr>
          <p:cNvSpPr/>
          <p:nvPr/>
        </p:nvSpPr>
        <p:spPr>
          <a:xfrm>
            <a:off x="2415955" y="2933515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1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43A7C31-1D23-D23C-2273-09BDC3A36273}"/>
              </a:ext>
            </a:extLst>
          </p:cNvPr>
          <p:cNvSpPr/>
          <p:nvPr/>
        </p:nvSpPr>
        <p:spPr>
          <a:xfrm>
            <a:off x="2775955" y="2933515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5F1D9830-C634-0173-7317-A0D4B4B42D4C}"/>
              </a:ext>
            </a:extLst>
          </p:cNvPr>
          <p:cNvSpPr/>
          <p:nvPr/>
        </p:nvSpPr>
        <p:spPr>
          <a:xfrm>
            <a:off x="2055955" y="3293515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8E89346-177F-23F1-3837-DEC02D644B44}"/>
              </a:ext>
            </a:extLst>
          </p:cNvPr>
          <p:cNvSpPr/>
          <p:nvPr/>
        </p:nvSpPr>
        <p:spPr>
          <a:xfrm>
            <a:off x="2415955" y="3293515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271BB9E8-C3FF-689C-80AF-E4FF2BD1C177}"/>
              </a:ext>
            </a:extLst>
          </p:cNvPr>
          <p:cNvSpPr/>
          <p:nvPr/>
        </p:nvSpPr>
        <p:spPr>
          <a:xfrm>
            <a:off x="2775955" y="3293515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1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2475DCB9-1A48-0FE0-5B22-419B748D05FD}"/>
              </a:ext>
            </a:extLst>
          </p:cNvPr>
          <p:cNvSpPr/>
          <p:nvPr/>
        </p:nvSpPr>
        <p:spPr>
          <a:xfrm>
            <a:off x="3782058" y="2573515"/>
            <a:ext cx="360000" cy="3600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0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EEDB8925-3653-A71C-FD5C-EFEF2F5A587A}"/>
              </a:ext>
            </a:extLst>
          </p:cNvPr>
          <p:cNvSpPr/>
          <p:nvPr/>
        </p:nvSpPr>
        <p:spPr>
          <a:xfrm>
            <a:off x="4142058" y="2573515"/>
            <a:ext cx="360000" cy="3600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0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01E562A2-AAA5-728E-06F7-05C647959711}"/>
              </a:ext>
            </a:extLst>
          </p:cNvPr>
          <p:cNvSpPr/>
          <p:nvPr/>
        </p:nvSpPr>
        <p:spPr>
          <a:xfrm>
            <a:off x="4502058" y="2573515"/>
            <a:ext cx="360000" cy="3600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1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9DCACBC-1FE6-2042-0268-93C107A7D981}"/>
              </a:ext>
            </a:extLst>
          </p:cNvPr>
          <p:cNvSpPr/>
          <p:nvPr/>
        </p:nvSpPr>
        <p:spPr>
          <a:xfrm>
            <a:off x="3782058" y="2933515"/>
            <a:ext cx="360000" cy="3600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0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561FED79-DCBC-5C53-F73B-819DFB6592D7}"/>
              </a:ext>
            </a:extLst>
          </p:cNvPr>
          <p:cNvSpPr/>
          <p:nvPr/>
        </p:nvSpPr>
        <p:spPr>
          <a:xfrm>
            <a:off x="4142058" y="2933515"/>
            <a:ext cx="360000" cy="3600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1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BBC97A3E-A72C-DB49-2DBC-F6F7ED23E495}"/>
              </a:ext>
            </a:extLst>
          </p:cNvPr>
          <p:cNvSpPr/>
          <p:nvPr/>
        </p:nvSpPr>
        <p:spPr>
          <a:xfrm>
            <a:off x="4502058" y="2933515"/>
            <a:ext cx="360000" cy="3600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0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613F6938-B0E4-7BFA-B619-BE3332D54FCE}"/>
              </a:ext>
            </a:extLst>
          </p:cNvPr>
          <p:cNvSpPr/>
          <p:nvPr/>
        </p:nvSpPr>
        <p:spPr>
          <a:xfrm>
            <a:off x="3782058" y="3293515"/>
            <a:ext cx="360000" cy="3600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1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E0F82EBA-30B9-4D6C-51B5-74E9958E6201}"/>
              </a:ext>
            </a:extLst>
          </p:cNvPr>
          <p:cNvSpPr/>
          <p:nvPr/>
        </p:nvSpPr>
        <p:spPr>
          <a:xfrm>
            <a:off x="4142058" y="3293515"/>
            <a:ext cx="360000" cy="3600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0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FA171561-13CF-8BC6-154B-271D488C7DC8}"/>
              </a:ext>
            </a:extLst>
          </p:cNvPr>
          <p:cNvSpPr/>
          <p:nvPr/>
        </p:nvSpPr>
        <p:spPr>
          <a:xfrm>
            <a:off x="4502058" y="3293515"/>
            <a:ext cx="360000" cy="3600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0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47B28121-CFE2-52A2-11D7-837C95D01713}"/>
              </a:ext>
            </a:extLst>
          </p:cNvPr>
          <p:cNvSpPr/>
          <p:nvPr/>
        </p:nvSpPr>
        <p:spPr>
          <a:xfrm>
            <a:off x="3279006" y="2933515"/>
            <a:ext cx="360000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  <a:latin typeface="a시월구일2" panose="02020600000000000000" pitchFamily="18" charset="-127"/>
                <a:ea typeface="a시월구일2" panose="02020600000000000000" pitchFamily="18" charset="-127"/>
              </a:rPr>
              <a:t>•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225B1CF7-DDD8-6271-6264-8FB01CE3C0C8}"/>
              </a:ext>
            </a:extLst>
          </p:cNvPr>
          <p:cNvSpPr/>
          <p:nvPr/>
        </p:nvSpPr>
        <p:spPr>
          <a:xfrm>
            <a:off x="5042058" y="2933515"/>
            <a:ext cx="360000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=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01A99067-D852-59F6-A31A-116518A83A89}"/>
              </a:ext>
            </a:extLst>
          </p:cNvPr>
          <p:cNvSpPr/>
          <p:nvPr/>
        </p:nvSpPr>
        <p:spPr>
          <a:xfrm>
            <a:off x="2055955" y="3874903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1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89A6C70B-B478-A65E-11C3-4051D1461812}"/>
              </a:ext>
            </a:extLst>
          </p:cNvPr>
          <p:cNvSpPr/>
          <p:nvPr/>
        </p:nvSpPr>
        <p:spPr>
          <a:xfrm>
            <a:off x="2415955" y="3874903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52B788F7-3A94-37A6-9F9A-AF5FD7EB4B19}"/>
              </a:ext>
            </a:extLst>
          </p:cNvPr>
          <p:cNvSpPr/>
          <p:nvPr/>
        </p:nvSpPr>
        <p:spPr>
          <a:xfrm>
            <a:off x="2775955" y="3874903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25305BC7-2E1C-96AF-F97B-E8C12F2E0762}"/>
              </a:ext>
            </a:extLst>
          </p:cNvPr>
          <p:cNvSpPr/>
          <p:nvPr/>
        </p:nvSpPr>
        <p:spPr>
          <a:xfrm>
            <a:off x="2055955" y="4234903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F1E74E49-1A3C-A320-1A31-9111EEB746B2}"/>
              </a:ext>
            </a:extLst>
          </p:cNvPr>
          <p:cNvSpPr/>
          <p:nvPr/>
        </p:nvSpPr>
        <p:spPr>
          <a:xfrm>
            <a:off x="2415955" y="4234903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1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F257375A-A702-A120-9A05-80390FB0E0F6}"/>
              </a:ext>
            </a:extLst>
          </p:cNvPr>
          <p:cNvSpPr/>
          <p:nvPr/>
        </p:nvSpPr>
        <p:spPr>
          <a:xfrm>
            <a:off x="2775955" y="4234903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A63A6930-AEAF-A0B0-467E-7DC9243ECC85}"/>
              </a:ext>
            </a:extLst>
          </p:cNvPr>
          <p:cNvSpPr/>
          <p:nvPr/>
        </p:nvSpPr>
        <p:spPr>
          <a:xfrm>
            <a:off x="2055955" y="4594903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E81BCFE7-68E4-99E2-332B-2A1A4BBBE43F}"/>
              </a:ext>
            </a:extLst>
          </p:cNvPr>
          <p:cNvSpPr/>
          <p:nvPr/>
        </p:nvSpPr>
        <p:spPr>
          <a:xfrm>
            <a:off x="2415955" y="4594903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0FAABF3A-FC4E-FCD5-C64E-52FC6CAE8210}"/>
              </a:ext>
            </a:extLst>
          </p:cNvPr>
          <p:cNvSpPr/>
          <p:nvPr/>
        </p:nvSpPr>
        <p:spPr>
          <a:xfrm>
            <a:off x="2775955" y="4594903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1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45DDB3A1-8CF8-95DB-2C4E-B06D0BD7CC8B}"/>
              </a:ext>
            </a:extLst>
          </p:cNvPr>
          <p:cNvSpPr/>
          <p:nvPr/>
        </p:nvSpPr>
        <p:spPr>
          <a:xfrm>
            <a:off x="3782058" y="3874903"/>
            <a:ext cx="360000" cy="3600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70C0"/>
                </a:solidFill>
              </a:rPr>
              <a:t>0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DB840767-5312-65D3-A345-10604F5CEF32}"/>
              </a:ext>
            </a:extLst>
          </p:cNvPr>
          <p:cNvSpPr/>
          <p:nvPr/>
        </p:nvSpPr>
        <p:spPr>
          <a:xfrm>
            <a:off x="4142058" y="3874903"/>
            <a:ext cx="360000" cy="3600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70C0"/>
                </a:solidFill>
              </a:rPr>
              <a:t>0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DC42066C-B202-E93F-5D21-75F0A62AEA64}"/>
              </a:ext>
            </a:extLst>
          </p:cNvPr>
          <p:cNvSpPr/>
          <p:nvPr/>
        </p:nvSpPr>
        <p:spPr>
          <a:xfrm>
            <a:off x="4502058" y="3874903"/>
            <a:ext cx="360000" cy="3600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70C0"/>
                </a:solidFill>
              </a:rPr>
              <a:t>0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9362AD76-4B8D-2C7A-32A8-8D3FBAA820A3}"/>
              </a:ext>
            </a:extLst>
          </p:cNvPr>
          <p:cNvSpPr/>
          <p:nvPr/>
        </p:nvSpPr>
        <p:spPr>
          <a:xfrm>
            <a:off x="3782058" y="4234903"/>
            <a:ext cx="360000" cy="3600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70C0"/>
                </a:solidFill>
              </a:rPr>
              <a:t>0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3E55FC48-C368-7AEE-236E-6ADA65B9EA59}"/>
              </a:ext>
            </a:extLst>
          </p:cNvPr>
          <p:cNvSpPr/>
          <p:nvPr/>
        </p:nvSpPr>
        <p:spPr>
          <a:xfrm>
            <a:off x="4142058" y="4234903"/>
            <a:ext cx="360000" cy="3600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70C0"/>
                </a:solidFill>
              </a:rPr>
              <a:t>0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63BCBE2B-DB4C-1F33-2C7D-D06A47BEA29C}"/>
              </a:ext>
            </a:extLst>
          </p:cNvPr>
          <p:cNvSpPr/>
          <p:nvPr/>
        </p:nvSpPr>
        <p:spPr>
          <a:xfrm>
            <a:off x="4502058" y="4234903"/>
            <a:ext cx="360000" cy="3600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70C0"/>
                </a:solidFill>
              </a:rPr>
              <a:t>0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9939E41F-851D-DD76-8A2B-E9EF6EAB358B}"/>
              </a:ext>
            </a:extLst>
          </p:cNvPr>
          <p:cNvSpPr/>
          <p:nvPr/>
        </p:nvSpPr>
        <p:spPr>
          <a:xfrm>
            <a:off x="3782058" y="4594903"/>
            <a:ext cx="360000" cy="3600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70C0"/>
                </a:solidFill>
              </a:rPr>
              <a:t>1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CE58241A-7160-84CE-0429-6D900B78482A}"/>
              </a:ext>
            </a:extLst>
          </p:cNvPr>
          <p:cNvSpPr/>
          <p:nvPr/>
        </p:nvSpPr>
        <p:spPr>
          <a:xfrm>
            <a:off x="4142058" y="4594903"/>
            <a:ext cx="360000" cy="3600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70C0"/>
                </a:solidFill>
              </a:rPr>
              <a:t>1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F866B333-573B-A05E-3429-6404F73247AB}"/>
              </a:ext>
            </a:extLst>
          </p:cNvPr>
          <p:cNvSpPr/>
          <p:nvPr/>
        </p:nvSpPr>
        <p:spPr>
          <a:xfrm>
            <a:off x="4502058" y="4594903"/>
            <a:ext cx="360000" cy="3600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70C0"/>
                </a:solidFill>
              </a:rPr>
              <a:t>1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29D6C9B3-6508-AB8C-82DC-72D19E818681}"/>
              </a:ext>
            </a:extLst>
          </p:cNvPr>
          <p:cNvSpPr/>
          <p:nvPr/>
        </p:nvSpPr>
        <p:spPr>
          <a:xfrm>
            <a:off x="3279006" y="4234903"/>
            <a:ext cx="360000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  <a:latin typeface="a시월구일2" panose="02020600000000000000" pitchFamily="18" charset="-127"/>
                <a:ea typeface="a시월구일2" panose="02020600000000000000" pitchFamily="18" charset="-127"/>
              </a:rPr>
              <a:t>•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968CAFF9-54C2-D208-1FAE-EE521A0F86C9}"/>
              </a:ext>
            </a:extLst>
          </p:cNvPr>
          <p:cNvSpPr/>
          <p:nvPr/>
        </p:nvSpPr>
        <p:spPr>
          <a:xfrm>
            <a:off x="5042058" y="4234903"/>
            <a:ext cx="360000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=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67A0B345-7BE9-ED92-A58D-4431C4B6E209}"/>
              </a:ext>
            </a:extLst>
          </p:cNvPr>
          <p:cNvSpPr txBox="1"/>
          <p:nvPr/>
        </p:nvSpPr>
        <p:spPr>
          <a:xfrm>
            <a:off x="5637929" y="1607431"/>
            <a:ext cx="25683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1X1 + 1X1 + 1X1 = 3</a:t>
            </a:r>
            <a:endParaRPr lang="ko-KR" altLang="en-US" sz="2000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4AF4B5D9-8321-5AD6-E598-10358F211650}"/>
              </a:ext>
            </a:extLst>
          </p:cNvPr>
          <p:cNvSpPr txBox="1"/>
          <p:nvPr/>
        </p:nvSpPr>
        <p:spPr>
          <a:xfrm>
            <a:off x="5637929" y="2919671"/>
            <a:ext cx="25683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1X0 + 1X1 + 1X0 = 1</a:t>
            </a:r>
            <a:endParaRPr lang="ko-KR" altLang="en-US" sz="2000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7A910C9C-6CD1-57D3-A117-01ED2C2DCF16}"/>
              </a:ext>
            </a:extLst>
          </p:cNvPr>
          <p:cNvSpPr txBox="1"/>
          <p:nvPr/>
        </p:nvSpPr>
        <p:spPr>
          <a:xfrm>
            <a:off x="5637929" y="4214848"/>
            <a:ext cx="25683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1X0 + 2X0 + 1X1 = 1</a:t>
            </a:r>
            <a:endParaRPr lang="ko-KR" altLang="en-US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CD7287-27AB-7A3B-6E45-341E453A1486}"/>
              </a:ext>
            </a:extLst>
          </p:cNvPr>
          <p:cNvSpPr txBox="1"/>
          <p:nvPr/>
        </p:nvSpPr>
        <p:spPr>
          <a:xfrm>
            <a:off x="2216041" y="866787"/>
            <a:ext cx="7537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Input</a:t>
            </a:r>
            <a:endParaRPr lang="ko-KR" alt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115899-16B3-3F0F-E549-C2CD490E9442}"/>
              </a:ext>
            </a:extLst>
          </p:cNvPr>
          <p:cNvSpPr txBox="1"/>
          <p:nvPr/>
        </p:nvSpPr>
        <p:spPr>
          <a:xfrm>
            <a:off x="3942916" y="866787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Filter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691449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2.83951E-6 L -0.18872 -2.83951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-2.83951E-6 L -0.18872 -2.83951E-6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83951E-6 L -0.18872 -2.83951E-6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4.5679E-6 L -0.18872 -4.5679E-6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-4.5679E-6 L -0.18872 -4.5679E-6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4.5679E-6 L -0.18872 -4.5679E-6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3.7037E-6 L -0.18872 3.7037E-6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3.7037E-6 L -0.18872 3.7037E-6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7037E-6 L -0.18872 3.7037E-6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4.81481E-6 L -0.18872 4.81481E-6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4.81481E-6 L -0.18872 4.81481E-6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81481E-6 L -0.18872 4.81481E-6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3.08642E-6 L -0.18872 3.08642E-6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3.08642E-6 L -0.18872 3.08642E-6 " pathEditMode="relative" rAng="0" ptsTypes="AA">
                                      <p:cBhvr>
                                        <p:cTn id="32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08642E-6 L -0.18872 3.08642E-6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1.35802E-6 L -0.18872 1.35802E-6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1.35802E-6 L -0.18872 1.35802E-6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1.35802E-6 L -0.18872 1.35802E-6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1.60494E-6 L -0.18872 -1.60494E-6 " pathEditMode="relative" rAng="0" ptsTypes="AA">
                                      <p:cBhvr>
                                        <p:cTn id="42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-1.60494E-6 L -0.18872 -1.60494E-6 " pathEditMode="relative" rAng="0" ptsTypes="AA">
                                      <p:cBhvr>
                                        <p:cTn id="44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60494E-6 L -0.18872 -1.60494E-6 " pathEditMode="relative" rAng="0" ptsTypes="AA">
                                      <p:cBhvr>
                                        <p:cTn id="46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3.33333E-6 L -0.18872 -3.33333E-6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-3.33333E-6 L -0.18872 -3.33333E-6 " pathEditMode="relative" rAng="0" ptsTypes="AA">
                                      <p:cBhvr>
                                        <p:cTn id="50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3.33333E-6 L -0.18872 -3.33333E-6 " pathEditMode="relative" rAng="0" ptsTypes="AA">
                                      <p:cBhvr>
                                        <p:cTn id="52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3.58025E-6 L -0.18872 3.58025E-6 " pathEditMode="relative" rAng="0" ptsTypes="AA">
                                      <p:cBhvr>
                                        <p:cTn id="54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3.58025E-6 L -0.18872 3.58025E-6 " pathEditMode="relative" rAng="0" ptsTypes="AA">
                                      <p:cBhvr>
                                        <p:cTn id="56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58025E-6 L -0.18872 3.58025E-6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4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4" grpId="0" animBg="1"/>
      <p:bldP spid="85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8" grpId="0"/>
      <p:bldP spid="109" grpId="0"/>
      <p:bldP spid="1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Convolutional Layer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시각화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0CB041-C365-A4B1-B2B0-F4504D3D5B33}"/>
              </a:ext>
            </a:extLst>
          </p:cNvPr>
          <p:cNvSpPr txBox="1"/>
          <p:nvPr/>
        </p:nvSpPr>
        <p:spPr>
          <a:xfrm>
            <a:off x="5347252" y="92200"/>
            <a:ext cx="37232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4"/>
              </a:rPr>
              <a:t>https://colab.research.google.com/drive/1IIjxurH2ai_te9Bvj4QU_MLcwgcLuEmC?hl=ko#scrollTo=vXkVg3tESboT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84E017D-D6F7-56AC-5E00-26C1A9125D7D}"/>
              </a:ext>
            </a:extLst>
          </p:cNvPr>
          <p:cNvSpPr/>
          <p:nvPr/>
        </p:nvSpPr>
        <p:spPr>
          <a:xfrm>
            <a:off x="2055955" y="1267486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1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BC3D27-5929-D86C-1C83-8E7735FDE405}"/>
              </a:ext>
            </a:extLst>
          </p:cNvPr>
          <p:cNvSpPr/>
          <p:nvPr/>
        </p:nvSpPr>
        <p:spPr>
          <a:xfrm>
            <a:off x="2415955" y="1267486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F36EBC0-9B1B-A050-351B-B9E5D87CF977}"/>
              </a:ext>
            </a:extLst>
          </p:cNvPr>
          <p:cNvSpPr/>
          <p:nvPr/>
        </p:nvSpPr>
        <p:spPr>
          <a:xfrm>
            <a:off x="2775955" y="1267486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1CFA617-2288-8A01-14CA-82A5679788F2}"/>
              </a:ext>
            </a:extLst>
          </p:cNvPr>
          <p:cNvSpPr/>
          <p:nvPr/>
        </p:nvSpPr>
        <p:spPr>
          <a:xfrm>
            <a:off x="2055955" y="1627486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2341812-3593-70B8-B0AF-D4AE196D44F9}"/>
              </a:ext>
            </a:extLst>
          </p:cNvPr>
          <p:cNvSpPr/>
          <p:nvPr/>
        </p:nvSpPr>
        <p:spPr>
          <a:xfrm>
            <a:off x="2415955" y="1627486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1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0E8D9E4-4711-8DC9-1F2A-3763AD074271}"/>
              </a:ext>
            </a:extLst>
          </p:cNvPr>
          <p:cNvSpPr/>
          <p:nvPr/>
        </p:nvSpPr>
        <p:spPr>
          <a:xfrm>
            <a:off x="2775955" y="1627486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B681E51-BE53-90B5-2BB7-1CDE79202144}"/>
              </a:ext>
            </a:extLst>
          </p:cNvPr>
          <p:cNvSpPr/>
          <p:nvPr/>
        </p:nvSpPr>
        <p:spPr>
          <a:xfrm>
            <a:off x="2055955" y="1987486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279237A-3868-5631-DF8B-383EE0A074AF}"/>
              </a:ext>
            </a:extLst>
          </p:cNvPr>
          <p:cNvSpPr/>
          <p:nvPr/>
        </p:nvSpPr>
        <p:spPr>
          <a:xfrm>
            <a:off x="2415955" y="1987486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EF51E88-19AC-CE3C-E500-4CA37FF92D5C}"/>
              </a:ext>
            </a:extLst>
          </p:cNvPr>
          <p:cNvSpPr/>
          <p:nvPr/>
        </p:nvSpPr>
        <p:spPr>
          <a:xfrm>
            <a:off x="2775955" y="1987486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1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81A15A4-C73D-CFFA-7ED5-59E061EDC0B4}"/>
              </a:ext>
            </a:extLst>
          </p:cNvPr>
          <p:cNvSpPr/>
          <p:nvPr/>
        </p:nvSpPr>
        <p:spPr>
          <a:xfrm>
            <a:off x="3782058" y="1267486"/>
            <a:ext cx="360000" cy="3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F811C52-5FF9-E3D8-97AF-8EC0E08C925F}"/>
              </a:ext>
            </a:extLst>
          </p:cNvPr>
          <p:cNvSpPr/>
          <p:nvPr/>
        </p:nvSpPr>
        <p:spPr>
          <a:xfrm>
            <a:off x="4142058" y="1267486"/>
            <a:ext cx="360000" cy="3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0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D96A517-5E0A-A81D-3B65-4B55C1E40913}"/>
              </a:ext>
            </a:extLst>
          </p:cNvPr>
          <p:cNvSpPr/>
          <p:nvPr/>
        </p:nvSpPr>
        <p:spPr>
          <a:xfrm>
            <a:off x="4502058" y="1267486"/>
            <a:ext cx="360000" cy="3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0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3DDDB74-9B3A-7DCF-AD17-0D7FDFE0D96D}"/>
              </a:ext>
            </a:extLst>
          </p:cNvPr>
          <p:cNvSpPr/>
          <p:nvPr/>
        </p:nvSpPr>
        <p:spPr>
          <a:xfrm>
            <a:off x="3782058" y="1627486"/>
            <a:ext cx="360000" cy="3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0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7B3CFF3-D031-C062-11B0-5A6849E08DA6}"/>
              </a:ext>
            </a:extLst>
          </p:cNvPr>
          <p:cNvSpPr/>
          <p:nvPr/>
        </p:nvSpPr>
        <p:spPr>
          <a:xfrm>
            <a:off x="4142058" y="1627486"/>
            <a:ext cx="360000" cy="3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B205EF6-5D86-E921-D94B-FE8A19E206E9}"/>
              </a:ext>
            </a:extLst>
          </p:cNvPr>
          <p:cNvSpPr/>
          <p:nvPr/>
        </p:nvSpPr>
        <p:spPr>
          <a:xfrm>
            <a:off x="4502058" y="1627486"/>
            <a:ext cx="360000" cy="3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0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DAF39D5-F9F2-806B-1A20-B8FAE1C8DB9E}"/>
              </a:ext>
            </a:extLst>
          </p:cNvPr>
          <p:cNvSpPr/>
          <p:nvPr/>
        </p:nvSpPr>
        <p:spPr>
          <a:xfrm>
            <a:off x="3782058" y="1987486"/>
            <a:ext cx="360000" cy="3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0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FE2E952-1C52-5957-C4F5-419697BA52DD}"/>
              </a:ext>
            </a:extLst>
          </p:cNvPr>
          <p:cNvSpPr/>
          <p:nvPr/>
        </p:nvSpPr>
        <p:spPr>
          <a:xfrm>
            <a:off x="4142058" y="1987486"/>
            <a:ext cx="360000" cy="3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0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BE8C2ED-809C-BADF-3162-94C4B337D8DC}"/>
              </a:ext>
            </a:extLst>
          </p:cNvPr>
          <p:cNvSpPr/>
          <p:nvPr/>
        </p:nvSpPr>
        <p:spPr>
          <a:xfrm>
            <a:off x="4502058" y="1987486"/>
            <a:ext cx="360000" cy="3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2ABEF7A-B59A-2974-CC0C-EDA003E0DF23}"/>
              </a:ext>
            </a:extLst>
          </p:cNvPr>
          <p:cNvSpPr/>
          <p:nvPr/>
        </p:nvSpPr>
        <p:spPr>
          <a:xfrm>
            <a:off x="3279006" y="1627486"/>
            <a:ext cx="360000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  <a:latin typeface="a시월구일2" panose="02020600000000000000" pitchFamily="18" charset="-127"/>
                <a:ea typeface="a시월구일2" panose="02020600000000000000" pitchFamily="18" charset="-127"/>
              </a:rPr>
              <a:t>•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8BD17309-5F9C-724D-CDD5-07CC7C5509AC}"/>
              </a:ext>
            </a:extLst>
          </p:cNvPr>
          <p:cNvSpPr/>
          <p:nvPr/>
        </p:nvSpPr>
        <p:spPr>
          <a:xfrm>
            <a:off x="5042058" y="1627486"/>
            <a:ext cx="360000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=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A08367D4-46F2-EB37-E767-4CBA305FB332}"/>
              </a:ext>
            </a:extLst>
          </p:cNvPr>
          <p:cNvSpPr/>
          <p:nvPr/>
        </p:nvSpPr>
        <p:spPr>
          <a:xfrm>
            <a:off x="2055955" y="2573515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1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0162FCA0-9489-AD1A-D3A6-950631525E4A}"/>
              </a:ext>
            </a:extLst>
          </p:cNvPr>
          <p:cNvSpPr/>
          <p:nvPr/>
        </p:nvSpPr>
        <p:spPr>
          <a:xfrm>
            <a:off x="2415955" y="2573515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A27016B-BB92-3DFE-D888-CEA7A202AD10}"/>
              </a:ext>
            </a:extLst>
          </p:cNvPr>
          <p:cNvSpPr/>
          <p:nvPr/>
        </p:nvSpPr>
        <p:spPr>
          <a:xfrm>
            <a:off x="2775955" y="2573515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7B62D761-AEFC-AE98-8388-714C4DE250D4}"/>
              </a:ext>
            </a:extLst>
          </p:cNvPr>
          <p:cNvSpPr/>
          <p:nvPr/>
        </p:nvSpPr>
        <p:spPr>
          <a:xfrm>
            <a:off x="2055955" y="2933515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18E05010-8C10-E62C-C7CE-6E3DBBD21BCD}"/>
              </a:ext>
            </a:extLst>
          </p:cNvPr>
          <p:cNvSpPr/>
          <p:nvPr/>
        </p:nvSpPr>
        <p:spPr>
          <a:xfrm>
            <a:off x="2415955" y="2933515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1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43A7C31-1D23-D23C-2273-09BDC3A36273}"/>
              </a:ext>
            </a:extLst>
          </p:cNvPr>
          <p:cNvSpPr/>
          <p:nvPr/>
        </p:nvSpPr>
        <p:spPr>
          <a:xfrm>
            <a:off x="2775955" y="2933515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5F1D9830-C634-0173-7317-A0D4B4B42D4C}"/>
              </a:ext>
            </a:extLst>
          </p:cNvPr>
          <p:cNvSpPr/>
          <p:nvPr/>
        </p:nvSpPr>
        <p:spPr>
          <a:xfrm>
            <a:off x="2055955" y="3293515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8E89346-177F-23F1-3837-DEC02D644B44}"/>
              </a:ext>
            </a:extLst>
          </p:cNvPr>
          <p:cNvSpPr/>
          <p:nvPr/>
        </p:nvSpPr>
        <p:spPr>
          <a:xfrm>
            <a:off x="2415955" y="3293515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271BB9E8-C3FF-689C-80AF-E4FF2BD1C177}"/>
              </a:ext>
            </a:extLst>
          </p:cNvPr>
          <p:cNvSpPr/>
          <p:nvPr/>
        </p:nvSpPr>
        <p:spPr>
          <a:xfrm>
            <a:off x="2775955" y="3293515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1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2475DCB9-1A48-0FE0-5B22-419B748D05FD}"/>
              </a:ext>
            </a:extLst>
          </p:cNvPr>
          <p:cNvSpPr/>
          <p:nvPr/>
        </p:nvSpPr>
        <p:spPr>
          <a:xfrm>
            <a:off x="3782058" y="2573515"/>
            <a:ext cx="360000" cy="3600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0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EEDB8925-3653-A71C-FD5C-EFEF2F5A587A}"/>
              </a:ext>
            </a:extLst>
          </p:cNvPr>
          <p:cNvSpPr/>
          <p:nvPr/>
        </p:nvSpPr>
        <p:spPr>
          <a:xfrm>
            <a:off x="4142058" y="2573515"/>
            <a:ext cx="360000" cy="3600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0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01E562A2-AAA5-728E-06F7-05C647959711}"/>
              </a:ext>
            </a:extLst>
          </p:cNvPr>
          <p:cNvSpPr/>
          <p:nvPr/>
        </p:nvSpPr>
        <p:spPr>
          <a:xfrm>
            <a:off x="4502058" y="2573515"/>
            <a:ext cx="360000" cy="3600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1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9DCACBC-1FE6-2042-0268-93C107A7D981}"/>
              </a:ext>
            </a:extLst>
          </p:cNvPr>
          <p:cNvSpPr/>
          <p:nvPr/>
        </p:nvSpPr>
        <p:spPr>
          <a:xfrm>
            <a:off x="3782058" y="2933515"/>
            <a:ext cx="360000" cy="3600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0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561FED79-DCBC-5C53-F73B-819DFB6592D7}"/>
              </a:ext>
            </a:extLst>
          </p:cNvPr>
          <p:cNvSpPr/>
          <p:nvPr/>
        </p:nvSpPr>
        <p:spPr>
          <a:xfrm>
            <a:off x="4142058" y="2933515"/>
            <a:ext cx="360000" cy="3600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1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BBC97A3E-A72C-DB49-2DBC-F6F7ED23E495}"/>
              </a:ext>
            </a:extLst>
          </p:cNvPr>
          <p:cNvSpPr/>
          <p:nvPr/>
        </p:nvSpPr>
        <p:spPr>
          <a:xfrm>
            <a:off x="4502058" y="2933515"/>
            <a:ext cx="360000" cy="3600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0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613F6938-B0E4-7BFA-B619-BE3332D54FCE}"/>
              </a:ext>
            </a:extLst>
          </p:cNvPr>
          <p:cNvSpPr/>
          <p:nvPr/>
        </p:nvSpPr>
        <p:spPr>
          <a:xfrm>
            <a:off x="3782058" y="3293515"/>
            <a:ext cx="360000" cy="3600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1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E0F82EBA-30B9-4D6C-51B5-74E9958E6201}"/>
              </a:ext>
            </a:extLst>
          </p:cNvPr>
          <p:cNvSpPr/>
          <p:nvPr/>
        </p:nvSpPr>
        <p:spPr>
          <a:xfrm>
            <a:off x="4142058" y="3293515"/>
            <a:ext cx="360000" cy="3600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0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FA171561-13CF-8BC6-154B-271D488C7DC8}"/>
              </a:ext>
            </a:extLst>
          </p:cNvPr>
          <p:cNvSpPr/>
          <p:nvPr/>
        </p:nvSpPr>
        <p:spPr>
          <a:xfrm>
            <a:off x="4502058" y="3293515"/>
            <a:ext cx="360000" cy="3600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0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47B28121-CFE2-52A2-11D7-837C95D01713}"/>
              </a:ext>
            </a:extLst>
          </p:cNvPr>
          <p:cNvSpPr/>
          <p:nvPr/>
        </p:nvSpPr>
        <p:spPr>
          <a:xfrm>
            <a:off x="3279006" y="2933515"/>
            <a:ext cx="360000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  <a:latin typeface="a시월구일2" panose="02020600000000000000" pitchFamily="18" charset="-127"/>
                <a:ea typeface="a시월구일2" panose="02020600000000000000" pitchFamily="18" charset="-127"/>
              </a:rPr>
              <a:t>•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225B1CF7-DDD8-6271-6264-8FB01CE3C0C8}"/>
              </a:ext>
            </a:extLst>
          </p:cNvPr>
          <p:cNvSpPr/>
          <p:nvPr/>
        </p:nvSpPr>
        <p:spPr>
          <a:xfrm>
            <a:off x="5042058" y="2933515"/>
            <a:ext cx="360000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=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01A99067-D852-59F6-A31A-116518A83A89}"/>
              </a:ext>
            </a:extLst>
          </p:cNvPr>
          <p:cNvSpPr/>
          <p:nvPr/>
        </p:nvSpPr>
        <p:spPr>
          <a:xfrm>
            <a:off x="2055955" y="3874903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1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89A6C70B-B478-A65E-11C3-4051D1461812}"/>
              </a:ext>
            </a:extLst>
          </p:cNvPr>
          <p:cNvSpPr/>
          <p:nvPr/>
        </p:nvSpPr>
        <p:spPr>
          <a:xfrm>
            <a:off x="2415955" y="3874903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52B788F7-3A94-37A6-9F9A-AF5FD7EB4B19}"/>
              </a:ext>
            </a:extLst>
          </p:cNvPr>
          <p:cNvSpPr/>
          <p:nvPr/>
        </p:nvSpPr>
        <p:spPr>
          <a:xfrm>
            <a:off x="2775955" y="3874903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25305BC7-2E1C-96AF-F97B-E8C12F2E0762}"/>
              </a:ext>
            </a:extLst>
          </p:cNvPr>
          <p:cNvSpPr/>
          <p:nvPr/>
        </p:nvSpPr>
        <p:spPr>
          <a:xfrm>
            <a:off x="2055955" y="4234903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F1E74E49-1A3C-A320-1A31-9111EEB746B2}"/>
              </a:ext>
            </a:extLst>
          </p:cNvPr>
          <p:cNvSpPr/>
          <p:nvPr/>
        </p:nvSpPr>
        <p:spPr>
          <a:xfrm>
            <a:off x="2415955" y="4234903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1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F257375A-A702-A120-9A05-80390FB0E0F6}"/>
              </a:ext>
            </a:extLst>
          </p:cNvPr>
          <p:cNvSpPr/>
          <p:nvPr/>
        </p:nvSpPr>
        <p:spPr>
          <a:xfrm>
            <a:off x="2775955" y="4234903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A63A6930-AEAF-A0B0-467E-7DC9243ECC85}"/>
              </a:ext>
            </a:extLst>
          </p:cNvPr>
          <p:cNvSpPr/>
          <p:nvPr/>
        </p:nvSpPr>
        <p:spPr>
          <a:xfrm>
            <a:off x="2055955" y="4594903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E81BCFE7-68E4-99E2-332B-2A1A4BBBE43F}"/>
              </a:ext>
            </a:extLst>
          </p:cNvPr>
          <p:cNvSpPr/>
          <p:nvPr/>
        </p:nvSpPr>
        <p:spPr>
          <a:xfrm>
            <a:off x="2415955" y="4594903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0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0FAABF3A-FC4E-FCD5-C64E-52FC6CAE8210}"/>
              </a:ext>
            </a:extLst>
          </p:cNvPr>
          <p:cNvSpPr/>
          <p:nvPr/>
        </p:nvSpPr>
        <p:spPr>
          <a:xfrm>
            <a:off x="2775955" y="4594903"/>
            <a:ext cx="360000" cy="360000"/>
          </a:xfrm>
          <a:prstGeom prst="rect">
            <a:avLst/>
          </a:prstGeom>
          <a:noFill/>
          <a:ln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1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45DDB3A1-8CF8-95DB-2C4E-B06D0BD7CC8B}"/>
              </a:ext>
            </a:extLst>
          </p:cNvPr>
          <p:cNvSpPr/>
          <p:nvPr/>
        </p:nvSpPr>
        <p:spPr>
          <a:xfrm>
            <a:off x="3782058" y="3874903"/>
            <a:ext cx="360000" cy="3600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70C0"/>
                </a:solidFill>
              </a:rPr>
              <a:t>0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DB840767-5312-65D3-A345-10604F5CEF32}"/>
              </a:ext>
            </a:extLst>
          </p:cNvPr>
          <p:cNvSpPr/>
          <p:nvPr/>
        </p:nvSpPr>
        <p:spPr>
          <a:xfrm>
            <a:off x="4142058" y="3874903"/>
            <a:ext cx="360000" cy="3600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70C0"/>
                </a:solidFill>
              </a:rPr>
              <a:t>0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DC42066C-B202-E93F-5D21-75F0A62AEA64}"/>
              </a:ext>
            </a:extLst>
          </p:cNvPr>
          <p:cNvSpPr/>
          <p:nvPr/>
        </p:nvSpPr>
        <p:spPr>
          <a:xfrm>
            <a:off x="4502058" y="3874903"/>
            <a:ext cx="360000" cy="3600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70C0"/>
                </a:solidFill>
              </a:rPr>
              <a:t>0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9362AD76-4B8D-2C7A-32A8-8D3FBAA820A3}"/>
              </a:ext>
            </a:extLst>
          </p:cNvPr>
          <p:cNvSpPr/>
          <p:nvPr/>
        </p:nvSpPr>
        <p:spPr>
          <a:xfrm>
            <a:off x="3782058" y="4234903"/>
            <a:ext cx="360000" cy="3600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70C0"/>
                </a:solidFill>
              </a:rPr>
              <a:t>0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3E55FC48-C368-7AEE-236E-6ADA65B9EA59}"/>
              </a:ext>
            </a:extLst>
          </p:cNvPr>
          <p:cNvSpPr/>
          <p:nvPr/>
        </p:nvSpPr>
        <p:spPr>
          <a:xfrm>
            <a:off x="4142058" y="4234903"/>
            <a:ext cx="360000" cy="3600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70C0"/>
                </a:solidFill>
              </a:rPr>
              <a:t>0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63BCBE2B-DB4C-1F33-2C7D-D06A47BEA29C}"/>
              </a:ext>
            </a:extLst>
          </p:cNvPr>
          <p:cNvSpPr/>
          <p:nvPr/>
        </p:nvSpPr>
        <p:spPr>
          <a:xfrm>
            <a:off x="4502058" y="4234903"/>
            <a:ext cx="360000" cy="3600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70C0"/>
                </a:solidFill>
              </a:rPr>
              <a:t>0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9939E41F-851D-DD76-8A2B-E9EF6EAB358B}"/>
              </a:ext>
            </a:extLst>
          </p:cNvPr>
          <p:cNvSpPr/>
          <p:nvPr/>
        </p:nvSpPr>
        <p:spPr>
          <a:xfrm>
            <a:off x="3782058" y="4594903"/>
            <a:ext cx="360000" cy="3600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70C0"/>
                </a:solidFill>
              </a:rPr>
              <a:t>1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CE58241A-7160-84CE-0429-6D900B78482A}"/>
              </a:ext>
            </a:extLst>
          </p:cNvPr>
          <p:cNvSpPr/>
          <p:nvPr/>
        </p:nvSpPr>
        <p:spPr>
          <a:xfrm>
            <a:off x="4142058" y="4594903"/>
            <a:ext cx="360000" cy="3600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70C0"/>
                </a:solidFill>
              </a:rPr>
              <a:t>1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F866B333-573B-A05E-3429-6404F73247AB}"/>
              </a:ext>
            </a:extLst>
          </p:cNvPr>
          <p:cNvSpPr/>
          <p:nvPr/>
        </p:nvSpPr>
        <p:spPr>
          <a:xfrm>
            <a:off x="4502058" y="4594903"/>
            <a:ext cx="360000" cy="3600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70C0"/>
                </a:solidFill>
              </a:rPr>
              <a:t>1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29D6C9B3-6508-AB8C-82DC-72D19E818681}"/>
              </a:ext>
            </a:extLst>
          </p:cNvPr>
          <p:cNvSpPr/>
          <p:nvPr/>
        </p:nvSpPr>
        <p:spPr>
          <a:xfrm>
            <a:off x="3279006" y="4234903"/>
            <a:ext cx="360000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  <a:latin typeface="a시월구일2" panose="02020600000000000000" pitchFamily="18" charset="-127"/>
                <a:ea typeface="a시월구일2" panose="02020600000000000000" pitchFamily="18" charset="-127"/>
              </a:rPr>
              <a:t>•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968CAFF9-54C2-D208-1FAE-EE521A0F86C9}"/>
              </a:ext>
            </a:extLst>
          </p:cNvPr>
          <p:cNvSpPr/>
          <p:nvPr/>
        </p:nvSpPr>
        <p:spPr>
          <a:xfrm>
            <a:off x="5042058" y="4234903"/>
            <a:ext cx="360000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19264B"/>
                </a:solidFill>
              </a:rPr>
              <a:t>=</a:t>
            </a:r>
            <a:endParaRPr lang="ko-KR" altLang="en-US" dirty="0">
              <a:solidFill>
                <a:srgbClr val="19264B"/>
              </a:solidFill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67A0B345-7BE9-ED92-A58D-4431C4B6E209}"/>
              </a:ext>
            </a:extLst>
          </p:cNvPr>
          <p:cNvSpPr txBox="1"/>
          <p:nvPr/>
        </p:nvSpPr>
        <p:spPr>
          <a:xfrm>
            <a:off x="5637929" y="1607431"/>
            <a:ext cx="25683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1X1 + 1X1 + 1X1 = 3</a:t>
            </a:r>
            <a:endParaRPr lang="ko-KR" altLang="en-US" sz="2000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4AF4B5D9-8321-5AD6-E598-10358F211650}"/>
              </a:ext>
            </a:extLst>
          </p:cNvPr>
          <p:cNvSpPr txBox="1"/>
          <p:nvPr/>
        </p:nvSpPr>
        <p:spPr>
          <a:xfrm>
            <a:off x="5637929" y="2919671"/>
            <a:ext cx="25683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1X0 + 1X1 + 1X0 = 1</a:t>
            </a:r>
            <a:endParaRPr lang="ko-KR" altLang="en-US" sz="2000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7A910C9C-6CD1-57D3-A117-01ED2C2DCF16}"/>
              </a:ext>
            </a:extLst>
          </p:cNvPr>
          <p:cNvSpPr txBox="1"/>
          <p:nvPr/>
        </p:nvSpPr>
        <p:spPr>
          <a:xfrm>
            <a:off x="5637929" y="4214848"/>
            <a:ext cx="25683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1X0 + 2X0 + 1X1 = 1</a:t>
            </a:r>
            <a:endParaRPr lang="ko-KR" altLang="en-US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05A527-252C-35E4-6F49-88A071A334F2}"/>
              </a:ext>
            </a:extLst>
          </p:cNvPr>
          <p:cNvSpPr txBox="1"/>
          <p:nvPr/>
        </p:nvSpPr>
        <p:spPr>
          <a:xfrm>
            <a:off x="2216041" y="866787"/>
            <a:ext cx="7537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Input</a:t>
            </a:r>
            <a:endParaRPr lang="ko-KR" alt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600908-07EF-95FD-3BE8-E1C57526C646}"/>
              </a:ext>
            </a:extLst>
          </p:cNvPr>
          <p:cNvSpPr txBox="1"/>
          <p:nvPr/>
        </p:nvSpPr>
        <p:spPr>
          <a:xfrm>
            <a:off x="3942916" y="866787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Filter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805229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Convolutional Layer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시각화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0CB041-C365-A4B1-B2B0-F4504D3D5B33}"/>
              </a:ext>
            </a:extLst>
          </p:cNvPr>
          <p:cNvSpPr txBox="1"/>
          <p:nvPr/>
        </p:nvSpPr>
        <p:spPr>
          <a:xfrm>
            <a:off x="5347252" y="92200"/>
            <a:ext cx="37232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4"/>
              </a:rPr>
              <a:t>https://colab.research.google.com/drive/1IIjxurH2ai_te9Bvj4QU_MLcwgcLuEmC?hl=ko#scrollTo=vXkVg3tESboT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4" name="그림 3" descr="텍스트, 인간의 얼굴, 사람, 스크린샷이(가) 표시된 사진&#10;&#10;자동 생성된 설명">
            <a:extLst>
              <a:ext uri="{FF2B5EF4-FFF2-40B4-BE49-F238E27FC236}">
                <a16:creationId xmlns:a16="http://schemas.microsoft.com/office/drawing/2014/main" id="{863FA1AE-4798-0FEF-3D12-2995E68E98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2562" y="981376"/>
            <a:ext cx="7096617" cy="3986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040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Convolutional Layer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시각화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0CB041-C365-A4B1-B2B0-F4504D3D5B33}"/>
              </a:ext>
            </a:extLst>
          </p:cNvPr>
          <p:cNvSpPr txBox="1"/>
          <p:nvPr/>
        </p:nvSpPr>
        <p:spPr>
          <a:xfrm>
            <a:off x="5347252" y="92200"/>
            <a:ext cx="37232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4"/>
              </a:rPr>
              <a:t>https://colab.research.google.com/drive/1IIjxurH2ai_te9Bvj4QU_MLcwgcLuEmC?hl=ko#scrollTo=vXkVg3tESboT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674B0F70-5376-0022-292A-B2072C555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239" y="823500"/>
            <a:ext cx="5012000" cy="43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9D642B1-78DE-CAF0-69A6-F9875C87F1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3436" y="1034582"/>
            <a:ext cx="3861455" cy="379917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DE48D7A-EC28-61AF-1AF4-54C67FAB2E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60359" y="1034582"/>
            <a:ext cx="3710766" cy="3833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370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8" name="Picture 6">
            <a:extLst>
              <a:ext uri="{FF2B5EF4-FFF2-40B4-BE49-F238E27FC236}">
                <a16:creationId xmlns:a16="http://schemas.microsoft.com/office/drawing/2014/main" id="{FD7573E2-474B-1766-0471-6F76EE236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227" y="819887"/>
            <a:ext cx="5012000" cy="43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Convolutional Layer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시각화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0CB041-C365-A4B1-B2B0-F4504D3D5B33}"/>
              </a:ext>
            </a:extLst>
          </p:cNvPr>
          <p:cNvSpPr txBox="1"/>
          <p:nvPr/>
        </p:nvSpPr>
        <p:spPr>
          <a:xfrm>
            <a:off x="5347252" y="92200"/>
            <a:ext cx="37232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5"/>
              </a:rPr>
              <a:t>https://colab.research.google.com/drive/1IIjxurH2ai_te9Bvj4QU_MLcwgcLuEmC?hl=ko#scrollTo=vXkVg3tESboT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504ABEBE-C491-64BB-E78B-6E9F063D2220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42" t="55656" r="38571" b="35194"/>
          <a:stretch/>
        </p:blipFill>
        <p:spPr bwMode="auto">
          <a:xfrm>
            <a:off x="1461227" y="1091300"/>
            <a:ext cx="7200000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1896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262100"/>
            <a:ext cx="4287600" cy="3414600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이곳에 만나서 찍은 사진을 넣어주세요.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(비대면일 경우엔 화면 캡쳐 이용)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얼굴이 나오게 찍어주셔야 합니다:D</a:t>
            </a:r>
            <a:endParaRPr sz="1200" dirty="0"/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137600" y="1820125"/>
            <a:ext cx="2282100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solidFill>
                  <a:srgbClr val="19264B"/>
                </a:solidFill>
              </a:rPr>
              <a:t>곽수민</a:t>
            </a:r>
            <a:r>
              <a:rPr lang="en-US" altLang="ko-KR" dirty="0">
                <a:solidFill>
                  <a:srgbClr val="19264B"/>
                </a:solidFill>
              </a:rPr>
              <a:t>(</a:t>
            </a:r>
            <a:r>
              <a:rPr lang="ko-KR" altLang="en-US" dirty="0">
                <a:solidFill>
                  <a:srgbClr val="19264B"/>
                </a:solidFill>
              </a:rPr>
              <a:t>응용통계학과</a:t>
            </a:r>
            <a:r>
              <a:rPr lang="en-US" altLang="ko-KR" dirty="0">
                <a:solidFill>
                  <a:srgbClr val="19264B"/>
                </a:solidFill>
              </a:rPr>
              <a:t>)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rgbClr val="19264B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19264B"/>
                </a:solidFill>
              </a:rPr>
              <a:t>이규원</a:t>
            </a:r>
            <a:r>
              <a:rPr lang="en-US" altLang="ko-KR" dirty="0">
                <a:solidFill>
                  <a:srgbClr val="19264B"/>
                </a:solidFill>
              </a:rPr>
              <a:t>(</a:t>
            </a:r>
            <a:r>
              <a:rPr lang="ko-KR" altLang="en-US" dirty="0">
                <a:solidFill>
                  <a:srgbClr val="19264B"/>
                </a:solidFill>
              </a:rPr>
              <a:t>기계공학부</a:t>
            </a:r>
            <a:r>
              <a:rPr lang="en-US" altLang="ko-KR" dirty="0">
                <a:solidFill>
                  <a:srgbClr val="19264B"/>
                </a:solidFill>
              </a:rPr>
              <a:t>)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rgbClr val="19264B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19264B"/>
                </a:solidFill>
              </a:rPr>
              <a:t>정은진</a:t>
            </a:r>
            <a:r>
              <a:rPr lang="en-US" altLang="ko-KR" dirty="0">
                <a:solidFill>
                  <a:srgbClr val="19264B"/>
                </a:solidFill>
              </a:rPr>
              <a:t>(</a:t>
            </a:r>
            <a:r>
              <a:rPr lang="ko-KR" altLang="en-US" dirty="0">
                <a:solidFill>
                  <a:srgbClr val="19264B"/>
                </a:solidFill>
              </a:rPr>
              <a:t>수학과</a:t>
            </a:r>
            <a:r>
              <a:rPr lang="en-US" altLang="ko-KR" dirty="0">
                <a:solidFill>
                  <a:srgbClr val="19264B"/>
                </a:solidFill>
              </a:rPr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rgbClr val="19264B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19264B"/>
                </a:solidFill>
              </a:rPr>
              <a:t>최동욱</a:t>
            </a:r>
            <a:r>
              <a:rPr lang="en-US" altLang="ko-KR" dirty="0">
                <a:solidFill>
                  <a:srgbClr val="19264B"/>
                </a:solidFill>
              </a:rPr>
              <a:t>(</a:t>
            </a:r>
            <a:r>
              <a:rPr lang="ko-KR" altLang="en-US" dirty="0">
                <a:solidFill>
                  <a:srgbClr val="19264B"/>
                </a:solidFill>
              </a:rPr>
              <a:t>소프트웨어학과</a:t>
            </a:r>
            <a:r>
              <a:rPr lang="en-US" altLang="ko-KR" dirty="0">
                <a:solidFill>
                  <a:srgbClr val="19264B"/>
                </a:solidFill>
              </a:rPr>
              <a:t>)</a:t>
            </a:r>
            <a:endParaRPr dirty="0">
              <a:solidFill>
                <a:srgbClr val="19264B"/>
              </a:solidFill>
            </a:endParaRPr>
          </a:p>
        </p:txBody>
      </p:sp>
      <p:pic>
        <p:nvPicPr>
          <p:cNvPr id="3" name="그림 2" descr="사람, 의류, 인간의 얼굴, 나무이(가) 표시된 사진&#10;&#10;자동 생성된 설명">
            <a:extLst>
              <a:ext uri="{FF2B5EF4-FFF2-40B4-BE49-F238E27FC236}">
                <a16:creationId xmlns:a16="http://schemas.microsoft.com/office/drawing/2014/main" id="{FFBBB0B1-79D6-43E5-F109-4D08D9EA85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71" r="2253"/>
          <a:stretch/>
        </p:blipFill>
        <p:spPr>
          <a:xfrm>
            <a:off x="1599238" y="1262100"/>
            <a:ext cx="4287600" cy="34146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20" name="Picture 8">
            <a:extLst>
              <a:ext uri="{FF2B5EF4-FFF2-40B4-BE49-F238E27FC236}">
                <a16:creationId xmlns:a16="http://schemas.microsoft.com/office/drawing/2014/main" id="{1B6632C5-5926-6C88-2340-9ECF98A3BF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3227" y="823500"/>
            <a:ext cx="4984000" cy="43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Convolutional Layer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시각화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0CB041-C365-A4B1-B2B0-F4504D3D5B33}"/>
              </a:ext>
            </a:extLst>
          </p:cNvPr>
          <p:cNvSpPr txBox="1"/>
          <p:nvPr/>
        </p:nvSpPr>
        <p:spPr>
          <a:xfrm>
            <a:off x="5347252" y="92200"/>
            <a:ext cx="37232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5"/>
              </a:rPr>
              <a:t>https://colab.research.google.com/drive/1IIjxurH2ai_te9Bvj4QU_MLcwgcLuEmC?hl=ko#scrollTo=vXkVg3tESboT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3" name="Picture 8">
            <a:extLst>
              <a:ext uri="{FF2B5EF4-FFF2-40B4-BE49-F238E27FC236}">
                <a16:creationId xmlns:a16="http://schemas.microsoft.com/office/drawing/2014/main" id="{1D2611A7-CDEA-26AA-380A-5399D252F7DD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81" t="44547" r="38597" b="46192"/>
          <a:stretch/>
        </p:blipFill>
        <p:spPr bwMode="auto">
          <a:xfrm>
            <a:off x="1475227" y="1091300"/>
            <a:ext cx="7200000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6830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>
            <a:extLst>
              <a:ext uri="{FF2B5EF4-FFF2-40B4-BE49-F238E27FC236}">
                <a16:creationId xmlns:a16="http://schemas.microsoft.com/office/drawing/2014/main" id="{A8C69BAC-3928-CA3B-2227-C6DE3B3AE5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3215" y="819887"/>
            <a:ext cx="4984000" cy="43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Convolutional Layer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시각화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0CB041-C365-A4B1-B2B0-F4504D3D5B33}"/>
              </a:ext>
            </a:extLst>
          </p:cNvPr>
          <p:cNvSpPr txBox="1"/>
          <p:nvPr/>
        </p:nvSpPr>
        <p:spPr>
          <a:xfrm>
            <a:off x="5347252" y="92200"/>
            <a:ext cx="37232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5"/>
              </a:rPr>
              <a:t>https://colab.research.google.com/drive/1IIjxurH2ai_te9Bvj4QU_MLcwgcLuEmC?hl=ko#scrollTo=vXkVg3tESboT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4" name="Picture 10">
            <a:extLst>
              <a:ext uri="{FF2B5EF4-FFF2-40B4-BE49-F238E27FC236}">
                <a16:creationId xmlns:a16="http://schemas.microsoft.com/office/drawing/2014/main" id="{FE20E852-01CE-2909-793C-4E88FEE19234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72" t="55435" r="51401" b="35304"/>
          <a:stretch/>
        </p:blipFill>
        <p:spPr bwMode="auto">
          <a:xfrm>
            <a:off x="1475215" y="1055550"/>
            <a:ext cx="7200000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3568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2">
            <a:extLst>
              <a:ext uri="{FF2B5EF4-FFF2-40B4-BE49-F238E27FC236}">
                <a16:creationId xmlns:a16="http://schemas.microsoft.com/office/drawing/2014/main" id="{1D2BA452-F2FE-638F-20CC-D8A2A4627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3203" y="816274"/>
            <a:ext cx="4984000" cy="43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Convolutional Layer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시각화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0CB041-C365-A4B1-B2B0-F4504D3D5B33}"/>
              </a:ext>
            </a:extLst>
          </p:cNvPr>
          <p:cNvSpPr txBox="1"/>
          <p:nvPr/>
        </p:nvSpPr>
        <p:spPr>
          <a:xfrm>
            <a:off x="5347252" y="92200"/>
            <a:ext cx="37232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5"/>
              </a:rPr>
              <a:t>https://colab.research.google.com/drive/1IIjxurH2ai_te9Bvj4QU_MLcwgcLuEmC?hl=ko#scrollTo=vXkVg3tESboT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3" name="Picture 12">
            <a:extLst>
              <a:ext uri="{FF2B5EF4-FFF2-40B4-BE49-F238E27FC236}">
                <a16:creationId xmlns:a16="http://schemas.microsoft.com/office/drawing/2014/main" id="{235A191B-CC8B-4F46-F1E7-C0A7A38D34C0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77" t="44531" r="51496" b="46135"/>
          <a:stretch/>
        </p:blipFill>
        <p:spPr bwMode="auto">
          <a:xfrm>
            <a:off x="1475203" y="1091300"/>
            <a:ext cx="7200000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4811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Convolutional Layer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시각화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0CB041-C365-A4B1-B2B0-F4504D3D5B33}"/>
              </a:ext>
            </a:extLst>
          </p:cNvPr>
          <p:cNvSpPr txBox="1"/>
          <p:nvPr/>
        </p:nvSpPr>
        <p:spPr>
          <a:xfrm>
            <a:off x="5347252" y="92200"/>
            <a:ext cx="37232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4"/>
              </a:rPr>
              <a:t>https://colab.research.google.com/drive/1IIjxurH2ai_te9Bvj4QU_MLcwgcLuEmC?hl=ko#scrollTo=vXkVg3tESboT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3" name="Picture 12">
            <a:extLst>
              <a:ext uri="{FF2B5EF4-FFF2-40B4-BE49-F238E27FC236}">
                <a16:creationId xmlns:a16="http://schemas.microsoft.com/office/drawing/2014/main" id="{235A191B-CC8B-4F46-F1E7-C0A7A38D34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77" t="44531" r="51496" b="46135"/>
          <a:stretch/>
        </p:blipFill>
        <p:spPr bwMode="auto">
          <a:xfrm>
            <a:off x="7641855" y="3078570"/>
            <a:ext cx="1428661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0">
            <a:extLst>
              <a:ext uri="{FF2B5EF4-FFF2-40B4-BE49-F238E27FC236}">
                <a16:creationId xmlns:a16="http://schemas.microsoft.com/office/drawing/2014/main" id="{752B34CC-52F4-8490-6E79-CD8CC2387B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72" t="55435" r="51401" b="35304"/>
          <a:stretch/>
        </p:blipFill>
        <p:spPr bwMode="auto">
          <a:xfrm>
            <a:off x="6061400" y="3078570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756D709C-B13F-9BBE-7DEE-90F2438619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81" t="44547" r="38597" b="46192"/>
          <a:stretch/>
        </p:blipFill>
        <p:spPr bwMode="auto">
          <a:xfrm>
            <a:off x="4476173" y="3078570"/>
            <a:ext cx="1457145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340840-95A9-A4F0-1CE6-C26C477D80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42" t="55656" r="38571" b="35194"/>
          <a:stretch/>
        </p:blipFill>
        <p:spPr bwMode="auto">
          <a:xfrm>
            <a:off x="2908087" y="3078570"/>
            <a:ext cx="1440004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CD1D90D-8A7E-BDCF-4E9A-595DC8F8B1D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16399" y="3078570"/>
            <a:ext cx="1463606" cy="144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3A729AC-2AD1-0A2A-7AB2-5BE581F562B5}"/>
              </a:ext>
            </a:extLst>
          </p:cNvPr>
          <p:cNvSpPr txBox="1"/>
          <p:nvPr/>
        </p:nvSpPr>
        <p:spPr>
          <a:xfrm>
            <a:off x="1644886" y="4650865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19264B"/>
                </a:solidFill>
                <a:latin typeface="NanumGothic ExtraBold"/>
              </a:rPr>
              <a:t>Layer 1</a:t>
            </a:r>
            <a:endParaRPr lang="ko-KR" altLang="en-US" b="1" dirty="0">
              <a:solidFill>
                <a:srgbClr val="19264B"/>
              </a:solidFill>
              <a:latin typeface="NanumGothic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9AF372-5713-9658-ED95-CFF9953EFA68}"/>
              </a:ext>
            </a:extLst>
          </p:cNvPr>
          <p:cNvSpPr txBox="1"/>
          <p:nvPr/>
        </p:nvSpPr>
        <p:spPr>
          <a:xfrm>
            <a:off x="3224773" y="4650865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19264B"/>
                </a:solidFill>
                <a:latin typeface="NanumGothic ExtraBold"/>
              </a:rPr>
              <a:t>Layer 4</a:t>
            </a:r>
            <a:endParaRPr lang="ko-KR" altLang="en-US" b="1" dirty="0">
              <a:solidFill>
                <a:srgbClr val="19264B"/>
              </a:solidFill>
              <a:latin typeface="NanumGothic Extra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47B843-7180-0EE7-4E54-DD7D3CCF27FB}"/>
              </a:ext>
            </a:extLst>
          </p:cNvPr>
          <p:cNvSpPr txBox="1"/>
          <p:nvPr/>
        </p:nvSpPr>
        <p:spPr>
          <a:xfrm>
            <a:off x="4801429" y="4650865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19264B"/>
                </a:solidFill>
                <a:latin typeface="NanumGothic ExtraBold"/>
              </a:rPr>
              <a:t>Layer 8</a:t>
            </a:r>
            <a:endParaRPr lang="ko-KR" altLang="en-US" b="1" dirty="0">
              <a:solidFill>
                <a:srgbClr val="19264B"/>
              </a:solidFill>
              <a:latin typeface="NanumGothic ExtraBold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42145D-6EC7-5C97-A5BC-026ECDB9CF04}"/>
              </a:ext>
            </a:extLst>
          </p:cNvPr>
          <p:cNvSpPr txBox="1"/>
          <p:nvPr/>
        </p:nvSpPr>
        <p:spPr>
          <a:xfrm>
            <a:off x="6325986" y="4650865"/>
            <a:ext cx="9108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19264B"/>
                </a:solidFill>
                <a:latin typeface="NanumGothic ExtraBold"/>
              </a:rPr>
              <a:t>Layer 13</a:t>
            </a:r>
            <a:endParaRPr lang="ko-KR" altLang="en-US" b="1" dirty="0">
              <a:solidFill>
                <a:srgbClr val="19264B"/>
              </a:solidFill>
              <a:latin typeface="NanumGothic ExtraBold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A440A4-7118-0E7E-8004-DBC8B15E0944}"/>
              </a:ext>
            </a:extLst>
          </p:cNvPr>
          <p:cNvSpPr txBox="1"/>
          <p:nvPr/>
        </p:nvSpPr>
        <p:spPr>
          <a:xfrm>
            <a:off x="7900771" y="4650865"/>
            <a:ext cx="9108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19264B"/>
                </a:solidFill>
                <a:latin typeface="NanumGothic ExtraBold"/>
              </a:rPr>
              <a:t>Layer 17</a:t>
            </a:r>
            <a:endParaRPr lang="ko-KR" altLang="en-US" b="1" dirty="0">
              <a:solidFill>
                <a:srgbClr val="19264B"/>
              </a:solidFill>
              <a:latin typeface="NanumGothic ExtraBold"/>
            </a:endParaRPr>
          </a:p>
        </p:txBody>
      </p:sp>
      <p:pic>
        <p:nvPicPr>
          <p:cNvPr id="14" name="그림 13" descr="텍스트, 인간의 얼굴, 사람, 스크린샷이(가) 표시된 사진&#10;&#10;자동 생성된 설명">
            <a:extLst>
              <a:ext uri="{FF2B5EF4-FFF2-40B4-BE49-F238E27FC236}">
                <a16:creationId xmlns:a16="http://schemas.microsoft.com/office/drawing/2014/main" id="{ECE1446A-DC45-6333-66ED-59E0A703490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05414" y="894145"/>
            <a:ext cx="3598660" cy="202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7965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Convolutional Layer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시각화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0CB041-C365-A4B1-B2B0-F4504D3D5B33}"/>
              </a:ext>
            </a:extLst>
          </p:cNvPr>
          <p:cNvSpPr txBox="1"/>
          <p:nvPr/>
        </p:nvSpPr>
        <p:spPr>
          <a:xfrm>
            <a:off x="5347252" y="92200"/>
            <a:ext cx="37232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4"/>
              </a:rPr>
              <a:t>https://colab.research.google.com/drive/1IIjxurH2ai_te9Bvj4QU_MLcwgcLuEmC?hl=ko#scrollTo=vXkVg3tESboT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CF8CD4-FF3C-73F5-9229-6D8693C9B3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0" t="55530" r="89235" b="35368"/>
          <a:stretch/>
        </p:blipFill>
        <p:spPr bwMode="auto">
          <a:xfrm>
            <a:off x="1287868" y="1076423"/>
            <a:ext cx="3805096" cy="3030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D8F67C2D-47E8-58D6-1D52-35C2A918B6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65" t="55602" r="38534" b="35185"/>
          <a:stretch/>
        </p:blipFill>
        <p:spPr bwMode="auto">
          <a:xfrm>
            <a:off x="5199732" y="1076423"/>
            <a:ext cx="3805096" cy="3030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FFB821-3D21-9FE0-D948-8FD84186AAF2}"/>
              </a:ext>
            </a:extLst>
          </p:cNvPr>
          <p:cNvSpPr txBox="1"/>
          <p:nvPr/>
        </p:nvSpPr>
        <p:spPr>
          <a:xfrm>
            <a:off x="2128254" y="4183842"/>
            <a:ext cx="21242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19264B"/>
                </a:solidFill>
                <a:latin typeface="NanumGothic ExtraBold"/>
              </a:rPr>
              <a:t>05/11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</a:rPr>
              <a:t> 스터디 인증 사진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D28700-02D6-D076-1BA9-8BDAD2EF1009}"/>
              </a:ext>
            </a:extLst>
          </p:cNvPr>
          <p:cNvSpPr txBox="1"/>
          <p:nvPr/>
        </p:nvSpPr>
        <p:spPr>
          <a:xfrm>
            <a:off x="6129898" y="4187281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19264B"/>
                </a:solidFill>
                <a:latin typeface="NanumGothic ExtraBold"/>
              </a:rPr>
              <a:t>05/09</a:t>
            </a:r>
            <a:r>
              <a:rPr lang="ko-KR" altLang="en-US" b="1" dirty="0">
                <a:solidFill>
                  <a:srgbClr val="19264B"/>
                </a:solidFill>
                <a:latin typeface="NanumGothic ExtraBold"/>
              </a:rPr>
              <a:t> 세션 단체 사진</a:t>
            </a:r>
          </a:p>
        </p:txBody>
      </p:sp>
    </p:spTree>
    <p:extLst>
      <p:ext uri="{BB962C8B-B14F-4D97-AF65-F5344CB8AC3E}">
        <p14:creationId xmlns:p14="http://schemas.microsoft.com/office/powerpoint/2010/main" val="2941049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Convolutional Layer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시각화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" name="그림 1" descr="텍스트, 도표, 평면도, 개략도이(가) 표시된 사진&#10;&#10;자동 생성된 설명">
            <a:extLst>
              <a:ext uri="{FF2B5EF4-FFF2-40B4-BE49-F238E27FC236}">
                <a16:creationId xmlns:a16="http://schemas.microsoft.com/office/drawing/2014/main" id="{F677C740-F42E-8BFB-B7C1-1B028CB7DE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98"/>
          <a:stretch/>
        </p:blipFill>
        <p:spPr>
          <a:xfrm>
            <a:off x="1408975" y="1074600"/>
            <a:ext cx="7422605" cy="369118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1E768DBE-DC9E-6E6B-4E3D-6E6E1533A568}"/>
              </a:ext>
            </a:extLst>
          </p:cNvPr>
          <p:cNvSpPr/>
          <p:nvPr/>
        </p:nvSpPr>
        <p:spPr>
          <a:xfrm>
            <a:off x="7863840" y="1453352"/>
            <a:ext cx="518160" cy="26766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197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Convolutional Layer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시각화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4F12B44-A5BD-22F1-E1F4-2BA9344A7C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9422" y="1279141"/>
            <a:ext cx="4696415" cy="3357355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38FA14CA-25D5-B60C-84A1-98334752E805}"/>
              </a:ext>
            </a:extLst>
          </p:cNvPr>
          <p:cNvSpPr/>
          <p:nvPr/>
        </p:nvSpPr>
        <p:spPr>
          <a:xfrm>
            <a:off x="1331802" y="1279141"/>
            <a:ext cx="685758" cy="33573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F6FBE1-1E64-2929-F2B7-198E4A85883A}"/>
              </a:ext>
            </a:extLst>
          </p:cNvPr>
          <p:cNvSpPr txBox="1"/>
          <p:nvPr/>
        </p:nvSpPr>
        <p:spPr>
          <a:xfrm>
            <a:off x="2267481" y="971364"/>
            <a:ext cx="35413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19264B"/>
                </a:solidFill>
                <a:latin typeface="NanumGothic ExtraBold"/>
              </a:rPr>
              <a:t>L2 Nearest Neighbors in Feature Space</a:t>
            </a:r>
            <a:endParaRPr lang="ko-KR" altLang="en-US" b="1" dirty="0">
              <a:solidFill>
                <a:srgbClr val="19264B"/>
              </a:solidFill>
              <a:latin typeface="NanumGothic Extra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637404-1DE2-A9C9-A42F-56DCD66829DE}"/>
              </a:ext>
            </a:extLst>
          </p:cNvPr>
          <p:cNvSpPr txBox="1"/>
          <p:nvPr/>
        </p:nvSpPr>
        <p:spPr>
          <a:xfrm>
            <a:off x="1354721" y="971364"/>
            <a:ext cx="6399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19264B"/>
                </a:solidFill>
                <a:latin typeface="NanumGothic ExtraBold"/>
              </a:rPr>
              <a:t>Input</a:t>
            </a:r>
            <a:endParaRPr lang="ko-KR" altLang="en-US" b="1" dirty="0">
              <a:solidFill>
                <a:srgbClr val="19264B"/>
              </a:solidFill>
              <a:latin typeface="NanumGothic Extra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FE35CD3-C46A-70BB-642F-9169D9B6B546}"/>
                  </a:ext>
                </a:extLst>
              </p:cNvPr>
              <p:cNvSpPr txBox="1"/>
              <p:nvPr/>
            </p:nvSpPr>
            <p:spPr>
              <a:xfrm>
                <a:off x="6285758" y="1375001"/>
                <a:ext cx="2605009" cy="72641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∥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∥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hr m:val="∑"/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en-US" altLang="ko-KR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begChr m:val="|"/>
                                          <m:endChr m:val="|"/>
                                          <m:ctrlPr>
                                            <a:rPr lang="en-US" altLang="ko-KR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ko-KR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ko-KR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ko-KR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US" altLang="ko-KR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d>
                        </m:e>
                        <m:sup>
                          <m:f>
                            <m:f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FE35CD3-C46A-70BB-642F-9169D9B6B5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5758" y="1375001"/>
                <a:ext cx="2605009" cy="72641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298EAAF-7B0F-FB7D-A9AB-C7A0A47B699A}"/>
                  </a:ext>
                </a:extLst>
              </p:cNvPr>
              <p:cNvSpPr txBox="1"/>
              <p:nvPr/>
            </p:nvSpPr>
            <p:spPr>
              <a:xfrm>
                <a:off x="6285758" y="4058943"/>
                <a:ext cx="2605009" cy="72641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∥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∥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hr m:val="∑"/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en-US" altLang="ko-KR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begChr m:val="|"/>
                                          <m:endChr m:val="|"/>
                                          <m:ctrlPr>
                                            <a:rPr lang="en-US" altLang="ko-KR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ko-KR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ko-KR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ko-KR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US" altLang="ko-KR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d>
                        </m:e>
                        <m:sup>
                          <m:f>
                            <m:f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298EAAF-7B0F-FB7D-A9AB-C7A0A47B69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5758" y="4058943"/>
                <a:ext cx="2605009" cy="72641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8FD30224-899B-2101-4705-2B28A839D36B}"/>
              </a:ext>
            </a:extLst>
          </p:cNvPr>
          <p:cNvSpPr txBox="1"/>
          <p:nvPr/>
        </p:nvSpPr>
        <p:spPr>
          <a:xfrm>
            <a:off x="6285758" y="3751166"/>
            <a:ext cx="931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19264B"/>
                </a:solidFill>
                <a:latin typeface="NanumGothic ExtraBold"/>
              </a:rPr>
              <a:t>L2 Norm</a:t>
            </a:r>
            <a:endParaRPr lang="ko-KR" altLang="en-US" b="1" dirty="0">
              <a:solidFill>
                <a:srgbClr val="19264B"/>
              </a:solidFill>
              <a:latin typeface="NanumGothic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B5D391-17DC-119E-1D2A-6E76D7DCAC5A}"/>
              </a:ext>
            </a:extLst>
          </p:cNvPr>
          <p:cNvSpPr txBox="1"/>
          <p:nvPr/>
        </p:nvSpPr>
        <p:spPr>
          <a:xfrm>
            <a:off x="6285758" y="1067224"/>
            <a:ext cx="9380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19264B"/>
                </a:solidFill>
                <a:latin typeface="NanumGothic ExtraBold"/>
              </a:rPr>
              <a:t>LP Norm</a:t>
            </a:r>
            <a:endParaRPr lang="ko-KR" altLang="en-US" b="1" dirty="0">
              <a:solidFill>
                <a:srgbClr val="19264B"/>
              </a:solidFill>
              <a:latin typeface="NanumGothic Extra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811A2DB-0B57-0F5E-BCE8-D59FAC92424A}"/>
                  </a:ext>
                </a:extLst>
              </p:cNvPr>
              <p:cNvSpPr txBox="1"/>
              <p:nvPr/>
            </p:nvSpPr>
            <p:spPr>
              <a:xfrm>
                <a:off x="6285758" y="2716972"/>
                <a:ext cx="2605009" cy="72641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∥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∥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hr m:val="∑"/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en-US" altLang="ko-KR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begChr m:val="|"/>
                                          <m:endChr m:val="|"/>
                                          <m:ctrlPr>
                                            <a:rPr lang="en-US" altLang="ko-KR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ko-KR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ko-KR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ko-KR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US" altLang="ko-KR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d>
                        </m:e>
                        <m:sup>
                          <m:f>
                            <m:f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811A2DB-0B57-0F5E-BCE8-D59FAC9242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5758" y="2716972"/>
                <a:ext cx="2605009" cy="72641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6CB7012E-A6F0-ED20-DEC3-29E25E03E7DD}"/>
              </a:ext>
            </a:extLst>
          </p:cNvPr>
          <p:cNvSpPr txBox="1"/>
          <p:nvPr/>
        </p:nvSpPr>
        <p:spPr>
          <a:xfrm>
            <a:off x="6285758" y="2409195"/>
            <a:ext cx="931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19264B"/>
                </a:solidFill>
                <a:latin typeface="NanumGothic ExtraBold"/>
              </a:rPr>
              <a:t>L1 Norm</a:t>
            </a:r>
            <a:endParaRPr lang="ko-KR" altLang="en-US" b="1" dirty="0">
              <a:solidFill>
                <a:srgbClr val="19264B"/>
              </a:solidFill>
              <a:latin typeface="NanumGothic ExtraBold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7FF79A-3D2D-9971-5F44-A8025BB02FD5}"/>
              </a:ext>
            </a:extLst>
          </p:cNvPr>
          <p:cNvSpPr/>
          <p:nvPr/>
        </p:nvSpPr>
        <p:spPr>
          <a:xfrm>
            <a:off x="6185742" y="3645151"/>
            <a:ext cx="2790618" cy="13383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60316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텍스트, 도표, 평면도, 개략도이(가) 표시된 사진&#10;&#10;자동 생성된 설명">
            <a:extLst>
              <a:ext uri="{FF2B5EF4-FFF2-40B4-BE49-F238E27FC236}">
                <a16:creationId xmlns:a16="http://schemas.microsoft.com/office/drawing/2014/main" id="{61C9E721-E3A2-E9D6-6077-44609F0611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98"/>
          <a:stretch/>
        </p:blipFill>
        <p:spPr>
          <a:xfrm>
            <a:off x="1181088" y="1746217"/>
            <a:ext cx="3985524" cy="1981962"/>
          </a:xfrm>
          <a:prstGeom prst="rect">
            <a:avLst/>
          </a:prstGeom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이미지 판단 중요 요소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E237DA9-7F77-176A-08D3-FB64A308DB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4863" y="2741008"/>
            <a:ext cx="3726262" cy="22676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8155744-4596-A2BB-7A36-3014382DF4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44863" y="467904"/>
            <a:ext cx="3726262" cy="226929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EF1140E-2FE5-FC90-D24C-502D834120DC}"/>
              </a:ext>
            </a:extLst>
          </p:cNvPr>
          <p:cNvSpPr/>
          <p:nvPr/>
        </p:nvSpPr>
        <p:spPr>
          <a:xfrm>
            <a:off x="3840480" y="1970491"/>
            <a:ext cx="518160" cy="13792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0389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이미지 판단 중요 요소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5A2EB65-5FE1-0C54-2E85-8D73E80A93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088" y="1615499"/>
            <a:ext cx="1905000" cy="19125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FC824AE-BA11-C00B-D083-9474D2E057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0436" y="1896749"/>
            <a:ext cx="3240000" cy="13500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E08088E-8202-29C2-3335-05A529083C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40436" y="546174"/>
            <a:ext cx="3240000" cy="13500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903E1D2F-A54D-4AFB-DD28-F22F5621CB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40436" y="3246749"/>
            <a:ext cx="3240000" cy="1350000"/>
          </a:xfrm>
          <a:prstGeom prst="rect">
            <a:avLst/>
          </a:prstGeom>
        </p:spPr>
      </p:pic>
      <p:pic>
        <p:nvPicPr>
          <p:cNvPr id="15" name="그림 14" descr="텍스트, 도표, 평면도, 개략도이(가) 표시된 사진&#10;&#10;자동 생성된 설명">
            <a:extLst>
              <a:ext uri="{FF2B5EF4-FFF2-40B4-BE49-F238E27FC236}">
                <a16:creationId xmlns:a16="http://schemas.microsoft.com/office/drawing/2014/main" id="{DB1FE4E6-7C7F-F706-5540-60870BC8D2F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-98"/>
          <a:stretch/>
        </p:blipFill>
        <p:spPr>
          <a:xfrm>
            <a:off x="3059028" y="1776406"/>
            <a:ext cx="3198711" cy="159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1402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이미지 판단 중요 요소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9410203-01A8-0AB6-0952-143DBAF13F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3955"/>
          <a:stretch/>
        </p:blipFill>
        <p:spPr>
          <a:xfrm>
            <a:off x="1194575" y="1680390"/>
            <a:ext cx="787257" cy="2160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C1A7C5B-CA82-B05F-DD5E-B1D6F77E2C5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1850"/>
          <a:stretch/>
        </p:blipFill>
        <p:spPr>
          <a:xfrm>
            <a:off x="5805469" y="1687802"/>
            <a:ext cx="1588942" cy="2160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EE1EBF7-732A-4C44-53B7-0D01B966363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177" r="39744"/>
          <a:stretch/>
        </p:blipFill>
        <p:spPr>
          <a:xfrm>
            <a:off x="2125098" y="1680390"/>
            <a:ext cx="1623060" cy="2160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2902B06-80DA-F732-0D44-4F111D26B50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911"/>
          <a:stretch/>
        </p:blipFill>
        <p:spPr>
          <a:xfrm>
            <a:off x="3891424" y="1680390"/>
            <a:ext cx="1770779" cy="21600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C0320B7-EF84-02A4-B700-8419CFDB114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850"/>
          <a:stretch/>
        </p:blipFill>
        <p:spPr>
          <a:xfrm>
            <a:off x="7537677" y="1687802"/>
            <a:ext cx="1588943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284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914758-1826-AB4A-2AA1-C7FECE8A4E54}"/>
              </a:ext>
            </a:extLst>
          </p:cNvPr>
          <p:cNvSpPr txBox="1"/>
          <p:nvPr/>
        </p:nvSpPr>
        <p:spPr>
          <a:xfrm>
            <a:off x="1501796" y="1023401"/>
            <a:ext cx="3748142" cy="37261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</a:rPr>
              <a:t>Semantic Segmentation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</a:rPr>
              <a:t>Classification + Localization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</a:rPr>
              <a:t>Object Detection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</a:rPr>
              <a:t>Instance Segmentation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</a:rPr>
              <a:t>SAM by META AI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</a:rPr>
              <a:t>Convolutional Layer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</a:rPr>
              <a:t>시각화</a:t>
            </a:r>
            <a:endParaRPr lang="en-US" altLang="ko-KR" sz="2000" dirty="0">
              <a:solidFill>
                <a:srgbClr val="19264B"/>
              </a:solidFill>
              <a:latin typeface="NanumGothic ExtraBold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</a:rPr>
              <a:t>이미지 판단 중요 요소</a:t>
            </a:r>
            <a:endParaRPr lang="en-US" altLang="ko-KR" sz="2000" dirty="0">
              <a:solidFill>
                <a:srgbClr val="19264B"/>
              </a:solidFill>
              <a:latin typeface="NanumGothic ExtraBold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sz="2000" dirty="0">
              <a:solidFill>
                <a:srgbClr val="19264B"/>
              </a:solidFill>
              <a:latin typeface="NanumGothic Extra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Semantic Segmentation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DB13258-535C-EC4E-B3E9-0FF83757A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455" y="1325514"/>
            <a:ext cx="7412124" cy="2941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2740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0" name="Picture 2">
            <a:extLst>
              <a:ext uri="{FF2B5EF4-FFF2-40B4-BE49-F238E27FC236}">
                <a16:creationId xmlns:a16="http://schemas.microsoft.com/office/drawing/2014/main" id="{F865A90C-F266-E87D-39EC-9167136A32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14"/>
          <a:stretch/>
        </p:blipFill>
        <p:spPr bwMode="auto">
          <a:xfrm>
            <a:off x="2128708" y="955455"/>
            <a:ext cx="2750060" cy="2373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Semantic Segmentation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58F5F344-D55A-63FC-7E07-A6454F300B7A}"/>
              </a:ext>
            </a:extLst>
          </p:cNvPr>
          <p:cNvGrpSpPr/>
          <p:nvPr/>
        </p:nvGrpSpPr>
        <p:grpSpPr>
          <a:xfrm>
            <a:off x="1531372" y="3565572"/>
            <a:ext cx="7200012" cy="1368000"/>
            <a:chOff x="1531372" y="3565572"/>
            <a:chExt cx="7200012" cy="1368000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4EC002D-060F-01E9-0263-6B08E07B90C0}"/>
                </a:ext>
              </a:extLst>
            </p:cNvPr>
            <p:cNvSpPr txBox="1"/>
            <p:nvPr/>
          </p:nvSpPr>
          <p:spPr>
            <a:xfrm>
              <a:off x="1531384" y="3649004"/>
              <a:ext cx="7200000" cy="11526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 anchor="ctr">
              <a:spAutoFit/>
            </a:bodyPr>
            <a:lstStyle/>
            <a:p>
              <a:pPr marL="342900" indent="-342900">
                <a:lnSpc>
                  <a:spcPct val="150000"/>
                </a:lnSpc>
                <a:buAutoNum type="arabicPeriod"/>
              </a:pPr>
              <a:r>
                <a:rPr lang="en-US" altLang="ko-KR" sz="1600" dirty="0">
                  <a:solidFill>
                    <a:srgbClr val="19264B"/>
                  </a:solidFill>
                  <a:latin typeface="NanumGothic ExtraBold"/>
                </a:rPr>
                <a:t>Sliding Window </a:t>
              </a:r>
              <a:r>
                <a:rPr lang="ko-KR" altLang="en-US" sz="1600" dirty="0">
                  <a:solidFill>
                    <a:srgbClr val="19264B"/>
                  </a:solidFill>
                  <a:latin typeface="NanumGothic ExtraBold"/>
                </a:rPr>
                <a:t>❌</a:t>
              </a:r>
              <a:endParaRPr lang="en-US" altLang="ko-KR" sz="1600" dirty="0">
                <a:solidFill>
                  <a:srgbClr val="19264B"/>
                </a:solidFill>
                <a:latin typeface="NanumGothic ExtraBold"/>
              </a:endParaRPr>
            </a:p>
            <a:p>
              <a:pPr marL="342900" indent="-342900">
                <a:lnSpc>
                  <a:spcPct val="150000"/>
                </a:lnSpc>
                <a:buAutoNum type="arabicPeriod"/>
              </a:pPr>
              <a:endParaRPr lang="en-US" altLang="ko-KR" sz="1600" dirty="0">
                <a:solidFill>
                  <a:srgbClr val="19264B"/>
                </a:solidFill>
                <a:latin typeface="NanumGothic ExtraBold"/>
              </a:endParaRPr>
            </a:p>
            <a:p>
              <a:pPr marL="342900" indent="-342900">
                <a:lnSpc>
                  <a:spcPct val="150000"/>
                </a:lnSpc>
                <a:buAutoNum type="arabicPeriod"/>
              </a:pPr>
              <a:endParaRPr lang="en-US" altLang="ko-KR" sz="1600" dirty="0">
                <a:solidFill>
                  <a:srgbClr val="19264B"/>
                </a:solidFill>
                <a:latin typeface="NanumGothic ExtraBold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4686BC51-0475-B09F-5479-432C252835EF}"/>
                </a:ext>
              </a:extLst>
            </p:cNvPr>
            <p:cNvSpPr/>
            <p:nvPr/>
          </p:nvSpPr>
          <p:spPr>
            <a:xfrm>
              <a:off x="1531372" y="3565572"/>
              <a:ext cx="7200000" cy="1368000"/>
            </a:xfrm>
            <a:prstGeom prst="rect">
              <a:avLst/>
            </a:prstGeom>
            <a:noFill/>
            <a:ln w="28575">
              <a:solidFill>
                <a:srgbClr val="1926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18EE4A96-FE0D-12A0-90FA-FB6EFF9169F6}"/>
              </a:ext>
            </a:extLst>
          </p:cNvPr>
          <p:cNvGrpSpPr/>
          <p:nvPr/>
        </p:nvGrpSpPr>
        <p:grpSpPr>
          <a:xfrm>
            <a:off x="2128741" y="958932"/>
            <a:ext cx="2750060" cy="2370267"/>
            <a:chOff x="2128741" y="958932"/>
            <a:chExt cx="2750060" cy="237026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19D7D2F-A877-B68E-B242-68529A48E9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28764" y="958932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AB43306-40D4-9951-6A57-696FD6FA45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03767" y="958932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B845DA99-24E3-99C8-E9FE-DB8FA93AA2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78769" y="958932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68B458C-4D57-6D97-D262-F85132EA0A7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53772" y="958932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0218310-F247-0ED1-5A5F-0EB441E766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28774" y="958932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1CDE982B-304F-BED0-0F90-D301EA6FC17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03777" y="958932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FFD44A6-2BF9-F07D-A3C1-EA41CAFFDF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78779" y="958932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77123E3-5547-B8F6-1FAF-301A86B275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3782" y="958932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8C9C0724-9E45-3A57-C992-E0686F2DE6A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28784" y="958932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4B17D7E-1217-4968-1FD8-6AC22769BD2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03787" y="958932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34BAA89-D5FA-DAA8-4D45-3BDA06AC2E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28775" y="119464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BBB5A2C-8DDD-5AB2-0982-2A956D715D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03778" y="119464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73E2C1B-2091-90F2-BFCA-DE3F55B73F9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78780" y="119464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DA913475-F70F-0219-89BD-BE8EFEE171B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53783" y="119464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2F638CD-1B96-F7C4-95B6-8482978DDBF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28785" y="119464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6C8EF84D-4600-D4EA-1682-9E085183AE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03788" y="119464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F82BCB1-2A02-86A1-A21C-BA767B2A672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78790" y="119464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B19977E-8763-BCBE-16CA-C8EBC0F30E7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3793" y="119464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807014C-6042-1DD9-25FA-F2BA7D03FA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28795" y="119464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ECABD23E-8ED2-D75A-C2FE-1C962885FED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03798" y="119464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05C80E2B-678F-5C92-596A-EDAF82600D7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28764" y="1430350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8B72669A-177F-A198-4713-718CF0ABF3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03767" y="1430350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D384C63-69D0-347B-EDAF-79CD09F488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78769" y="1430350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C8AB06ED-AA7C-C3B6-8948-679CB6A8669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53772" y="1430350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75378B2-BD38-7717-CF68-996929E9A7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28774" y="1430350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983781D2-1E6A-E912-E39E-513F5CF1E52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03777" y="1430350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684D434C-EE88-B443-A33D-DC885BD2259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78779" y="1430350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EEE04195-BC83-320D-430A-B3B034766CF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3782" y="1430350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3A18182-362A-D6C9-3EB3-7B47B3C1863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28784" y="1430350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0D86E676-5F08-C662-A4E7-0BE3055ABA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03787" y="1430350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8C910854-A2FE-2DFC-0929-7F8871F41D4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28775" y="1666059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8D424BD7-71BF-2B24-8514-3E7E70A5C6B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03778" y="1666059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67306B63-EB4E-6763-FB83-0C8B71DD31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78780" y="1666059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E55EB98D-EDC5-EC07-2865-27D2DC64A6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53783" y="1666059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952DD97B-8EAD-320C-7F55-3F5A369F8D1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28785" y="1666059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E852724A-79C1-6A2D-6B93-672706DA995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03788" y="1666059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7A130783-649A-87A7-654F-094AF971935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78790" y="1666059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349D352C-B80A-4ACD-3A8B-4D47866986D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3793" y="1666059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872D3E20-4232-AD2C-93BF-B2DEEF180F0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28795" y="1666059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A6CCB6CC-AC82-E3B0-D4C6-B36AE59177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03798" y="1666059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FD1265AB-F030-0B45-73A1-0B5DDE0134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28741" y="190179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31312B88-A8FA-68EB-1B1E-EC3DE71E9AD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03744" y="190179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D85977C-D85A-457A-6965-F75A309677B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78746" y="190179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773864F7-015C-AA97-67B3-43B82BCE7EC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53749" y="190179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2A4AE43E-309B-BF38-C64D-52809C492B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28751" y="190179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96D8DF1D-1373-15F7-7A8E-AC76BA1670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03754" y="190179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5392A171-2DAB-E914-5E90-4C244726029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78756" y="190179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55FEA544-6C81-3AC5-54EA-82DB0DA38E6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3759" y="190179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C8143516-1225-B870-3182-061380754C7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28761" y="190179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013F35B1-2954-7E92-BA78-9C8A3209F3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03764" y="190179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B898730F-4055-C458-6A17-DBFC98D035E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28752" y="2137500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F0B1DB25-3399-7871-C1D2-1EE9EFC73B7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03755" y="2137500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9A01166A-B8BA-3591-175E-827EA50F7A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78757" y="2137500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94FD71AD-CF15-E098-AB15-1D9DE48BC7E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53760" y="2137500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7A15CCA5-EE7B-3FBE-0794-4B31DEE190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28762" y="2137500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1AD7ACC2-4D58-42EC-AFB9-BB3741A9FE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03765" y="2137500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21FD892C-252E-604A-7605-482976E5328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78767" y="2137500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D06B75EA-33C6-166E-55A0-38E13BDC5BF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3770" y="2137500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A18D2FB8-ADCF-2C3A-F3BA-941D5992BF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28772" y="2137500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0AB10FB2-CA62-0E06-313C-E86D62D7128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03775" y="2137500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3330FB62-BF90-7FE4-0DD9-D681B94B5C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28741" y="2373209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94238079-D92A-FA12-47AF-FFB50449782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03744" y="2373209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0C8F9670-55FF-1611-BE4A-ABE31EC555C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78746" y="2373209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593F8AF2-0B8E-B9BC-EB0D-B18FA8CC91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53749" y="2373209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E3AD7951-F881-61B1-54DE-2D525CA771B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28751" y="2373209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DB3064EE-A0F0-256F-D614-7D9EAF68FEA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03754" y="2373209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F9E4889C-552D-CA2C-FFF3-2FE63D4E3FC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78756" y="2373209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5837F5AF-F468-B3B0-A404-1B3E0ECA191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3759" y="2373209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97EB7823-F150-B9AB-29D6-3D265D41578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28761" y="2373209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59BFFEBE-A8A2-5953-D467-3F3D1314432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03764" y="2373209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E9BA707D-36D7-32B1-D969-BEA26D142FC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28763" y="260996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6" name="직사각형 75">
              <a:extLst>
                <a:ext uri="{FF2B5EF4-FFF2-40B4-BE49-F238E27FC236}">
                  <a16:creationId xmlns:a16="http://schemas.microsoft.com/office/drawing/2014/main" id="{EFF2127A-0D24-5791-79C4-E3C875EB551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03766" y="260996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C1C52FB8-3C7F-48BB-73B0-49970CAC291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78768" y="260996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393FDF9A-6D86-0A2C-5C59-073AECAE937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53771" y="260996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AB7E1227-BC9E-6972-DFF7-289CB5D25C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28773" y="260996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E9CC4DA4-388F-3831-3DFB-F90A589EAE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03776" y="260996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D61EE04A-2C6B-5E13-28AD-8AD73F8E3C4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78778" y="260996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12F4D545-B065-6D37-45B7-BF485EFAD6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3781" y="260996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id="{DF3B1B3D-53A2-6F61-32DE-B63913EC88B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28783" y="260996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167445A3-5EB2-F717-6974-FDA746A0AEC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03786" y="2609961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A77353AB-703A-AFA3-CFEE-C30D48DF01A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28741" y="2847894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308294B8-DF30-5754-51B3-65200BAD35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03744" y="2847894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A84F602B-2175-7A1F-175C-FA653D0BE7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78746" y="2847894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id="{ADDAA46E-8B84-73E1-C477-49758C626E4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53749" y="2847894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9E053865-7466-7E7B-38E4-016B4E5E4FA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28751" y="2847894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3BD6D537-C97D-B182-6983-F8E2F1CCC5C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03754" y="2847894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id="{3BE5C158-59E8-06D9-F9A2-544144415E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78756" y="2847894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직사각형 95">
              <a:extLst>
                <a:ext uri="{FF2B5EF4-FFF2-40B4-BE49-F238E27FC236}">
                  <a16:creationId xmlns:a16="http://schemas.microsoft.com/office/drawing/2014/main" id="{466C10C8-B8D9-1BDB-F7A5-FE54441A66D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3759" y="2847894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직사각형 96">
              <a:extLst>
                <a:ext uri="{FF2B5EF4-FFF2-40B4-BE49-F238E27FC236}">
                  <a16:creationId xmlns:a16="http://schemas.microsoft.com/office/drawing/2014/main" id="{B5068721-C45B-E2BC-6525-348C497316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28761" y="2847894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B6530FF1-E293-258C-9B40-3962064A8A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03764" y="2847894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직사각형 98">
              <a:extLst>
                <a:ext uri="{FF2B5EF4-FFF2-40B4-BE49-F238E27FC236}">
                  <a16:creationId xmlns:a16="http://schemas.microsoft.com/office/drawing/2014/main" id="{5DDAB78E-4C96-AC86-96F5-F0627644F9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28741" y="3086837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직사각형 99">
              <a:extLst>
                <a:ext uri="{FF2B5EF4-FFF2-40B4-BE49-F238E27FC236}">
                  <a16:creationId xmlns:a16="http://schemas.microsoft.com/office/drawing/2014/main" id="{C801102C-FF75-960E-1B60-644FDCBD2E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03744" y="3091599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id="{8F515F9D-9783-C2CB-734E-D6FE245F13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78746" y="3086837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4DE748EB-173E-847A-741E-A06D11B8CCE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53749" y="3086837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id="{9DDDA641-0C2F-A7BA-FEC7-624CE74D494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28751" y="3086837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직사각형 103">
              <a:extLst>
                <a:ext uri="{FF2B5EF4-FFF2-40B4-BE49-F238E27FC236}">
                  <a16:creationId xmlns:a16="http://schemas.microsoft.com/office/drawing/2014/main" id="{2FEF2B21-9B76-2953-93D8-A082E73392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03754" y="3086837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id="{E4934FA0-CDE2-3E6C-B060-B01113D0547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78756" y="3086837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직사각형 105">
              <a:extLst>
                <a:ext uri="{FF2B5EF4-FFF2-40B4-BE49-F238E27FC236}">
                  <a16:creationId xmlns:a16="http://schemas.microsoft.com/office/drawing/2014/main" id="{989F8788-92A4-6AA7-6833-ED286D3A66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3759" y="3086837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" name="직사각형 106">
              <a:extLst>
                <a:ext uri="{FF2B5EF4-FFF2-40B4-BE49-F238E27FC236}">
                  <a16:creationId xmlns:a16="http://schemas.microsoft.com/office/drawing/2014/main" id="{9E06257F-EA94-C44A-A004-AD6FBF49921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28761" y="3086837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id="{B325A7AF-FACF-9744-4A7C-8E411208A3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03764" y="3086837"/>
              <a:ext cx="275003" cy="237600"/>
            </a:xfrm>
            <a:prstGeom prst="rect">
              <a:avLst/>
            </a:prstGeom>
            <a:noFill/>
            <a:ln w="12700">
              <a:solidFill>
                <a:srgbClr val="F1D9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110" name="Picture 2">
            <a:extLst>
              <a:ext uri="{FF2B5EF4-FFF2-40B4-BE49-F238E27FC236}">
                <a16:creationId xmlns:a16="http://schemas.microsoft.com/office/drawing/2014/main" id="{87C09F5C-5B39-395E-89DC-9394286F6C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83" t="39697" r="63345" b="50285"/>
          <a:stretch/>
        </p:blipFill>
        <p:spPr bwMode="auto">
          <a:xfrm>
            <a:off x="5245018" y="1187485"/>
            <a:ext cx="275004" cy="239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11" name="직사각형 1110">
            <a:extLst>
              <a:ext uri="{FF2B5EF4-FFF2-40B4-BE49-F238E27FC236}">
                <a16:creationId xmlns:a16="http://schemas.microsoft.com/office/drawing/2014/main" id="{BFDA113F-E2D2-AB71-C799-FD379C7EA0B3}"/>
              </a:ext>
            </a:extLst>
          </p:cNvPr>
          <p:cNvSpPr>
            <a:spLocks noChangeAspect="1"/>
          </p:cNvSpPr>
          <p:nvPr/>
        </p:nvSpPr>
        <p:spPr>
          <a:xfrm>
            <a:off x="5245054" y="1192270"/>
            <a:ext cx="275003" cy="237600"/>
          </a:xfrm>
          <a:prstGeom prst="rect">
            <a:avLst/>
          </a:prstGeom>
          <a:noFill/>
          <a:ln w="12700">
            <a:solidFill>
              <a:srgbClr val="F1D9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18" name="그림 1117" descr="텍스트, 도표, 평면도, 개략도이(가) 표시된 사진&#10;&#10;자동 생성된 설명">
            <a:extLst>
              <a:ext uri="{FF2B5EF4-FFF2-40B4-BE49-F238E27FC236}">
                <a16:creationId xmlns:a16="http://schemas.microsoft.com/office/drawing/2014/main" id="{ABB30280-182A-2F55-04F4-350B0F8405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4986" y="815572"/>
            <a:ext cx="1793401" cy="892715"/>
          </a:xfrm>
          <a:prstGeom prst="rect">
            <a:avLst/>
          </a:prstGeom>
        </p:spPr>
      </p:pic>
      <p:pic>
        <p:nvPicPr>
          <p:cNvPr id="1119" name="그림 1118" descr="텍스트, 도표, 평면도, 개략도이(가) 표시된 사진&#10;&#10;자동 생성된 설명">
            <a:extLst>
              <a:ext uri="{FF2B5EF4-FFF2-40B4-BE49-F238E27FC236}">
                <a16:creationId xmlns:a16="http://schemas.microsoft.com/office/drawing/2014/main" id="{7B49F688-3958-0B27-AA97-F4AE6E3039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5144" y="1708287"/>
            <a:ext cx="1793401" cy="892715"/>
          </a:xfrm>
          <a:prstGeom prst="rect">
            <a:avLst/>
          </a:prstGeom>
        </p:spPr>
      </p:pic>
      <p:pic>
        <p:nvPicPr>
          <p:cNvPr id="1120" name="그림 1119" descr="텍스트, 도표, 평면도, 개략도이(가) 표시된 사진&#10;&#10;자동 생성된 설명">
            <a:extLst>
              <a:ext uri="{FF2B5EF4-FFF2-40B4-BE49-F238E27FC236}">
                <a16:creationId xmlns:a16="http://schemas.microsoft.com/office/drawing/2014/main" id="{76717189-B970-9128-6792-74E5A33B7D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4986" y="2605853"/>
            <a:ext cx="1793401" cy="892715"/>
          </a:xfrm>
          <a:prstGeom prst="rect">
            <a:avLst/>
          </a:prstGeom>
        </p:spPr>
      </p:pic>
      <p:pic>
        <p:nvPicPr>
          <p:cNvPr id="1121" name="Picture 2">
            <a:extLst>
              <a:ext uri="{FF2B5EF4-FFF2-40B4-BE49-F238E27FC236}">
                <a16:creationId xmlns:a16="http://schemas.microsoft.com/office/drawing/2014/main" id="{03141401-D4AF-1E76-E513-C1AF4D1D3B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56" t="79574" r="58772" b="10659"/>
          <a:stretch/>
        </p:blipFill>
        <p:spPr bwMode="auto">
          <a:xfrm>
            <a:off x="5244479" y="2019710"/>
            <a:ext cx="275003" cy="233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22" name="직사각형 1121">
            <a:extLst>
              <a:ext uri="{FF2B5EF4-FFF2-40B4-BE49-F238E27FC236}">
                <a16:creationId xmlns:a16="http://schemas.microsoft.com/office/drawing/2014/main" id="{9AABDB86-6AB9-FBAE-FA9B-B689F68F6657}"/>
              </a:ext>
            </a:extLst>
          </p:cNvPr>
          <p:cNvSpPr>
            <a:spLocks noChangeAspect="1"/>
          </p:cNvSpPr>
          <p:nvPr/>
        </p:nvSpPr>
        <p:spPr>
          <a:xfrm>
            <a:off x="5244513" y="2018700"/>
            <a:ext cx="275003" cy="237600"/>
          </a:xfrm>
          <a:prstGeom prst="rect">
            <a:avLst/>
          </a:prstGeom>
          <a:noFill/>
          <a:ln w="12700">
            <a:solidFill>
              <a:srgbClr val="F1D9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25" name="Picture 2">
            <a:extLst>
              <a:ext uri="{FF2B5EF4-FFF2-40B4-BE49-F238E27FC236}">
                <a16:creationId xmlns:a16="http://schemas.microsoft.com/office/drawing/2014/main" id="{CCE0C056-7AE6-A306-9627-EBEADFBC39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41" t="20156" r="72487" b="70119"/>
          <a:stretch/>
        </p:blipFill>
        <p:spPr bwMode="auto">
          <a:xfrm>
            <a:off x="5240691" y="2842722"/>
            <a:ext cx="275001" cy="232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26" name="직사각형 1125">
            <a:extLst>
              <a:ext uri="{FF2B5EF4-FFF2-40B4-BE49-F238E27FC236}">
                <a16:creationId xmlns:a16="http://schemas.microsoft.com/office/drawing/2014/main" id="{480B5603-3E35-0439-324B-53995D039065}"/>
              </a:ext>
            </a:extLst>
          </p:cNvPr>
          <p:cNvSpPr>
            <a:spLocks noChangeAspect="1"/>
          </p:cNvSpPr>
          <p:nvPr/>
        </p:nvSpPr>
        <p:spPr>
          <a:xfrm>
            <a:off x="5240713" y="2842722"/>
            <a:ext cx="275003" cy="237600"/>
          </a:xfrm>
          <a:prstGeom prst="rect">
            <a:avLst/>
          </a:prstGeom>
          <a:noFill/>
          <a:ln w="12700">
            <a:solidFill>
              <a:srgbClr val="F1D9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7" name="TextBox 1126">
            <a:extLst>
              <a:ext uri="{FF2B5EF4-FFF2-40B4-BE49-F238E27FC236}">
                <a16:creationId xmlns:a16="http://schemas.microsoft.com/office/drawing/2014/main" id="{579FE40B-4F15-13FB-B88A-98EA5F5398B3}"/>
              </a:ext>
            </a:extLst>
          </p:cNvPr>
          <p:cNvSpPr txBox="1"/>
          <p:nvPr/>
        </p:nvSpPr>
        <p:spPr>
          <a:xfrm>
            <a:off x="7986205" y="1153172"/>
            <a:ext cx="463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>
                <a:latin typeface="NanumGothic ExtraBold"/>
              </a:rPr>
              <a:t>Cat</a:t>
            </a:r>
            <a:endParaRPr lang="ko-KR" altLang="en-US" dirty="0">
              <a:latin typeface="NanumGothic ExtraBold"/>
            </a:endParaRPr>
          </a:p>
        </p:txBody>
      </p:sp>
      <p:sp>
        <p:nvSpPr>
          <p:cNvPr id="1128" name="TextBox 1127">
            <a:extLst>
              <a:ext uri="{FF2B5EF4-FFF2-40B4-BE49-F238E27FC236}">
                <a16:creationId xmlns:a16="http://schemas.microsoft.com/office/drawing/2014/main" id="{3B884AF2-229E-EB14-3975-023F368C2883}"/>
              </a:ext>
            </a:extLst>
          </p:cNvPr>
          <p:cNvSpPr txBox="1"/>
          <p:nvPr/>
        </p:nvSpPr>
        <p:spPr>
          <a:xfrm>
            <a:off x="7906092" y="1994682"/>
            <a:ext cx="6254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NanumGothic ExtraBold"/>
              </a:rPr>
              <a:t>Grass</a:t>
            </a:r>
            <a:endParaRPr lang="ko-KR" altLang="en-US" dirty="0">
              <a:latin typeface="NanumGothic ExtraBold"/>
            </a:endParaRPr>
          </a:p>
        </p:txBody>
      </p:sp>
      <p:sp>
        <p:nvSpPr>
          <p:cNvPr id="1129" name="TextBox 1128">
            <a:extLst>
              <a:ext uri="{FF2B5EF4-FFF2-40B4-BE49-F238E27FC236}">
                <a16:creationId xmlns:a16="http://schemas.microsoft.com/office/drawing/2014/main" id="{FE2BBD3D-2822-E47E-6B8C-8440111C85C1}"/>
              </a:ext>
            </a:extLst>
          </p:cNvPr>
          <p:cNvSpPr txBox="1"/>
          <p:nvPr/>
        </p:nvSpPr>
        <p:spPr>
          <a:xfrm>
            <a:off x="8002235" y="2804915"/>
            <a:ext cx="431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NanumGothic ExtraBold"/>
              </a:rPr>
              <a:t>❓</a:t>
            </a:r>
          </a:p>
        </p:txBody>
      </p:sp>
    </p:spTree>
    <p:extLst>
      <p:ext uri="{BB962C8B-B14F-4D97-AF65-F5344CB8AC3E}">
        <p14:creationId xmlns:p14="http://schemas.microsoft.com/office/powerpoint/2010/main" val="4247583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1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1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1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1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11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11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11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11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11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11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11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11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11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11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11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11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 tmFilter="0, 0; .2, .5; .8, .5; 1, 0"/>
                                        <p:tgtEl>
                                          <p:spTgt spid="11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8" dur="250" autoRev="1" fill="hold"/>
                                        <p:tgtEl>
                                          <p:spTgt spid="11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1" grpId="0" animBg="1"/>
      <p:bldP spid="1122" grpId="0" animBg="1"/>
      <p:bldP spid="1126" grpId="0" animBg="1"/>
      <p:bldP spid="1127" grpId="0"/>
      <p:bldP spid="1128" grpId="0"/>
      <p:bldP spid="11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76358E6F-7FD0-19CB-B7F5-837AA4A16BC0}"/>
              </a:ext>
            </a:extLst>
          </p:cNvPr>
          <p:cNvGrpSpPr/>
          <p:nvPr/>
        </p:nvGrpSpPr>
        <p:grpSpPr>
          <a:xfrm>
            <a:off x="1531372" y="3565572"/>
            <a:ext cx="7200012" cy="1368000"/>
            <a:chOff x="1531372" y="3565572"/>
            <a:chExt cx="7200012" cy="136800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13CF508-A9BC-5B63-EB9E-E1A82F2CB54D}"/>
                </a:ext>
              </a:extLst>
            </p:cNvPr>
            <p:cNvSpPr txBox="1"/>
            <p:nvPr/>
          </p:nvSpPr>
          <p:spPr>
            <a:xfrm>
              <a:off x="1531384" y="3649004"/>
              <a:ext cx="7200000" cy="11526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 anchor="ctr">
              <a:spAutoFit/>
            </a:bodyPr>
            <a:lstStyle/>
            <a:p>
              <a:pPr marL="342900" indent="-342900">
                <a:lnSpc>
                  <a:spcPct val="150000"/>
                </a:lnSpc>
                <a:buAutoNum type="arabicPeriod"/>
              </a:pPr>
              <a:r>
                <a:rPr lang="en-US" altLang="ko-KR" sz="1600" dirty="0">
                  <a:solidFill>
                    <a:srgbClr val="19264B"/>
                  </a:solidFill>
                  <a:latin typeface="NanumGothic ExtraBold"/>
                </a:rPr>
                <a:t>Sliding Window </a:t>
              </a:r>
              <a:r>
                <a:rPr lang="ko-KR" altLang="en-US" sz="1600" dirty="0">
                  <a:solidFill>
                    <a:srgbClr val="19264B"/>
                  </a:solidFill>
                  <a:latin typeface="NanumGothic ExtraBold"/>
                </a:rPr>
                <a:t>❌</a:t>
              </a:r>
              <a:endParaRPr lang="en-US" altLang="ko-KR" sz="1600" dirty="0">
                <a:solidFill>
                  <a:srgbClr val="19264B"/>
                </a:solidFill>
                <a:latin typeface="NanumGothic ExtraBold"/>
              </a:endParaRPr>
            </a:p>
            <a:p>
              <a:pPr marL="342900" indent="-342900">
                <a:lnSpc>
                  <a:spcPct val="150000"/>
                </a:lnSpc>
                <a:buAutoNum type="arabicPeriod"/>
              </a:pPr>
              <a:r>
                <a:rPr lang="en-US" altLang="ko-KR" sz="1600" dirty="0">
                  <a:solidFill>
                    <a:srgbClr val="19264B"/>
                  </a:solidFill>
                  <a:latin typeface="NanumGothic ExtraBold"/>
                </a:rPr>
                <a:t>Fully Convolutional </a:t>
              </a:r>
              <a:r>
                <a:rPr lang="ko-KR" altLang="en-US" sz="1600" dirty="0">
                  <a:solidFill>
                    <a:srgbClr val="19264B"/>
                  </a:solidFill>
                  <a:latin typeface="NanumGothic ExtraBold"/>
                </a:rPr>
                <a:t>❌</a:t>
              </a:r>
              <a:endParaRPr lang="en-US" altLang="ko-KR" sz="1600" dirty="0">
                <a:solidFill>
                  <a:srgbClr val="19264B"/>
                </a:solidFill>
                <a:latin typeface="NanumGothic ExtraBold"/>
              </a:endParaRPr>
            </a:p>
            <a:p>
              <a:pPr marL="342900" indent="-342900">
                <a:lnSpc>
                  <a:spcPct val="150000"/>
                </a:lnSpc>
                <a:buAutoNum type="arabicPeriod"/>
              </a:pPr>
              <a:endParaRPr lang="en-US" altLang="ko-KR" sz="1600" dirty="0">
                <a:solidFill>
                  <a:srgbClr val="19264B"/>
                </a:solidFill>
                <a:latin typeface="NanumGothic ExtraBold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D5B9BEA0-072A-CF71-A471-CECFBB35DD73}"/>
                </a:ext>
              </a:extLst>
            </p:cNvPr>
            <p:cNvSpPr/>
            <p:nvPr/>
          </p:nvSpPr>
          <p:spPr>
            <a:xfrm>
              <a:off x="1531372" y="3565572"/>
              <a:ext cx="7200000" cy="1368000"/>
            </a:xfrm>
            <a:prstGeom prst="rect">
              <a:avLst/>
            </a:prstGeom>
            <a:noFill/>
            <a:ln w="28575">
              <a:solidFill>
                <a:srgbClr val="1926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Semantic Segmentation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612C89-040D-E6D1-F7E4-0622FC9E348A}"/>
              </a:ext>
            </a:extLst>
          </p:cNvPr>
          <p:cNvSpPr txBox="1"/>
          <p:nvPr/>
        </p:nvSpPr>
        <p:spPr>
          <a:xfrm>
            <a:off x="1516515" y="1942906"/>
            <a:ext cx="381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rgbClr val="19264B"/>
                </a:solidFill>
                <a:latin typeface="NanumGothic ExtraBold"/>
              </a:rPr>
              <a:t>H</a:t>
            </a:r>
            <a:endParaRPr lang="ko-KR" altLang="en-US" sz="2000" b="1" dirty="0">
              <a:solidFill>
                <a:srgbClr val="19264B"/>
              </a:solidFill>
              <a:latin typeface="NanumGothic ExtraBold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B955CE-EF1A-AEB8-01AE-6941FBBF1EBD}"/>
              </a:ext>
            </a:extLst>
          </p:cNvPr>
          <p:cNvSpPr txBox="1"/>
          <p:nvPr/>
        </p:nvSpPr>
        <p:spPr>
          <a:xfrm>
            <a:off x="2442029" y="2814156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rgbClr val="19264B"/>
                </a:solidFill>
                <a:latin typeface="NanumGothic ExtraBold"/>
              </a:rPr>
              <a:t>W</a:t>
            </a:r>
            <a:endParaRPr lang="ko-KR" altLang="en-US" sz="2000" b="1" dirty="0">
              <a:solidFill>
                <a:srgbClr val="19264B"/>
              </a:solidFill>
              <a:latin typeface="NanumGothic ExtraBold"/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723D41E4-8AB3-01B1-7158-AB9FD2144633}"/>
              </a:ext>
            </a:extLst>
          </p:cNvPr>
          <p:cNvCxnSpPr>
            <a:cxnSpLocks/>
          </p:cNvCxnSpPr>
          <p:nvPr/>
        </p:nvCxnSpPr>
        <p:spPr>
          <a:xfrm>
            <a:off x="3567498" y="2143451"/>
            <a:ext cx="495300" cy="0"/>
          </a:xfrm>
          <a:prstGeom prst="straightConnector1">
            <a:avLst/>
          </a:prstGeom>
          <a:ln w="28575">
            <a:solidFill>
              <a:srgbClr val="1926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정육면체 16">
            <a:extLst>
              <a:ext uri="{FF2B5EF4-FFF2-40B4-BE49-F238E27FC236}">
                <a16:creationId xmlns:a16="http://schemas.microsoft.com/office/drawing/2014/main" id="{EDCE18DF-625B-150B-D823-B1D84DFFE9C9}"/>
              </a:ext>
            </a:extLst>
          </p:cNvPr>
          <p:cNvSpPr/>
          <p:nvPr/>
        </p:nvSpPr>
        <p:spPr>
          <a:xfrm>
            <a:off x="7549866" y="1017257"/>
            <a:ext cx="996452" cy="2387109"/>
          </a:xfrm>
          <a:prstGeom prst="cube">
            <a:avLst>
              <a:gd name="adj" fmla="val 50779"/>
            </a:avLst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rgbClr val="1926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E9C84E-1390-EBAF-1150-F37072ECBCDA}"/>
              </a:ext>
            </a:extLst>
          </p:cNvPr>
          <p:cNvSpPr txBox="1"/>
          <p:nvPr/>
        </p:nvSpPr>
        <p:spPr>
          <a:xfrm>
            <a:off x="7297726" y="477834"/>
            <a:ext cx="1500732" cy="561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19264B"/>
                </a:solidFill>
                <a:latin typeface="NanumGothic ExtraBold"/>
              </a:rPr>
              <a:t>C X H X W</a:t>
            </a:r>
          </a:p>
          <a:p>
            <a:pPr algn="ctr"/>
            <a:r>
              <a:rPr lang="en-US" altLang="ko-KR" sz="1000" b="1" dirty="0">
                <a:solidFill>
                  <a:srgbClr val="19264B"/>
                </a:solidFill>
                <a:latin typeface="NanumGothic ExtraBold"/>
              </a:rPr>
              <a:t>(C = Class Score)</a:t>
            </a:r>
            <a:endParaRPr lang="ko-KR" altLang="en-US" sz="1000" b="1" dirty="0">
              <a:solidFill>
                <a:srgbClr val="19264B"/>
              </a:solidFill>
              <a:latin typeface="NanumGothic ExtraBold"/>
            </a:endParaRPr>
          </a:p>
        </p:txBody>
      </p:sp>
      <p:pic>
        <p:nvPicPr>
          <p:cNvPr id="2" name="그림 1" descr="텍스트, 도표, 평면도, 개략도이(가) 표시된 사진&#10;&#10;자동 생성된 설명">
            <a:extLst>
              <a:ext uri="{FF2B5EF4-FFF2-40B4-BE49-F238E27FC236}">
                <a16:creationId xmlns:a16="http://schemas.microsoft.com/office/drawing/2014/main" id="{871B2079-D155-3FB2-72BE-728AE04F8D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7310" y="1472241"/>
            <a:ext cx="2696728" cy="13423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EDB8138-2922-5B52-5BCC-E80604BCA1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8"/>
          <a:stretch/>
        </p:blipFill>
        <p:spPr bwMode="auto">
          <a:xfrm>
            <a:off x="1835821" y="1422960"/>
            <a:ext cx="1656768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5504CA0A-8243-6F4B-7B8E-9E7621287B88}"/>
              </a:ext>
            </a:extLst>
          </p:cNvPr>
          <p:cNvCxnSpPr>
            <a:cxnSpLocks/>
          </p:cNvCxnSpPr>
          <p:nvPr/>
        </p:nvCxnSpPr>
        <p:spPr>
          <a:xfrm>
            <a:off x="6920298" y="2142960"/>
            <a:ext cx="495300" cy="0"/>
          </a:xfrm>
          <a:prstGeom prst="straightConnector1">
            <a:avLst/>
          </a:prstGeom>
          <a:ln w="28575">
            <a:solidFill>
              <a:srgbClr val="1926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3079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Semantic Segmentation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151B759-F0C4-6BA0-33BE-2228A2B522B9}"/>
              </a:ext>
            </a:extLst>
          </p:cNvPr>
          <p:cNvGrpSpPr/>
          <p:nvPr/>
        </p:nvGrpSpPr>
        <p:grpSpPr>
          <a:xfrm>
            <a:off x="1531372" y="3565572"/>
            <a:ext cx="7200012" cy="1368000"/>
            <a:chOff x="1531372" y="3565572"/>
            <a:chExt cx="7200012" cy="136800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260614B-C9D7-1C1E-1B7B-4983B360AF75}"/>
                </a:ext>
              </a:extLst>
            </p:cNvPr>
            <p:cNvSpPr txBox="1"/>
            <p:nvPr/>
          </p:nvSpPr>
          <p:spPr>
            <a:xfrm>
              <a:off x="1531384" y="3648267"/>
              <a:ext cx="7200000" cy="115416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 anchor="ctr">
              <a:spAutoFit/>
            </a:bodyPr>
            <a:lstStyle/>
            <a:p>
              <a:pPr marL="342900" indent="-342900">
                <a:lnSpc>
                  <a:spcPct val="150000"/>
                </a:lnSpc>
                <a:buAutoNum type="arabicPeriod"/>
              </a:pPr>
              <a:r>
                <a:rPr lang="en-US" altLang="ko-KR" sz="1600" dirty="0">
                  <a:solidFill>
                    <a:srgbClr val="19264B"/>
                  </a:solidFill>
                  <a:latin typeface="NanumGothic ExtraBold"/>
                </a:rPr>
                <a:t>Sliding Window </a:t>
              </a:r>
              <a:r>
                <a:rPr lang="ko-KR" altLang="en-US" sz="1600" dirty="0">
                  <a:solidFill>
                    <a:srgbClr val="19264B"/>
                  </a:solidFill>
                  <a:latin typeface="NanumGothic ExtraBold"/>
                </a:rPr>
                <a:t>❌</a:t>
              </a:r>
              <a:endParaRPr lang="en-US" altLang="ko-KR" sz="1600" dirty="0">
                <a:solidFill>
                  <a:srgbClr val="19264B"/>
                </a:solidFill>
                <a:latin typeface="NanumGothic ExtraBold"/>
              </a:endParaRPr>
            </a:p>
            <a:p>
              <a:pPr marL="342900" indent="-342900">
                <a:lnSpc>
                  <a:spcPct val="150000"/>
                </a:lnSpc>
                <a:buAutoNum type="arabicPeriod"/>
              </a:pPr>
              <a:r>
                <a:rPr lang="en-US" altLang="ko-KR" sz="1600" dirty="0">
                  <a:solidFill>
                    <a:srgbClr val="19264B"/>
                  </a:solidFill>
                  <a:latin typeface="NanumGothic ExtraBold"/>
                </a:rPr>
                <a:t>Fully Convolutional </a:t>
              </a:r>
              <a:r>
                <a:rPr lang="ko-KR" altLang="en-US" sz="1600" dirty="0">
                  <a:solidFill>
                    <a:srgbClr val="19264B"/>
                  </a:solidFill>
                  <a:latin typeface="NanumGothic ExtraBold"/>
                </a:rPr>
                <a:t>❌</a:t>
              </a:r>
              <a:endParaRPr lang="en-US" altLang="ko-KR" sz="1600" dirty="0">
                <a:solidFill>
                  <a:srgbClr val="19264B"/>
                </a:solidFill>
                <a:latin typeface="NanumGothic ExtraBold"/>
              </a:endParaRPr>
            </a:p>
            <a:p>
              <a:pPr marL="342900" indent="-342900">
                <a:lnSpc>
                  <a:spcPct val="150000"/>
                </a:lnSpc>
                <a:buFont typeface="Arial"/>
                <a:buAutoNum type="arabicPeriod"/>
              </a:pPr>
              <a:r>
                <a:rPr lang="en-US" altLang="ko-KR" sz="1600" dirty="0">
                  <a:solidFill>
                    <a:srgbClr val="19264B"/>
                  </a:solidFill>
                  <a:latin typeface="NanumGothic ExtraBold"/>
                </a:rPr>
                <a:t>Fully Convolutional with Down-Sampling &amp; Up-Sampling </a:t>
              </a:r>
              <a:r>
                <a:rPr lang="ko-KR" altLang="en-US" sz="1600" dirty="0">
                  <a:solidFill>
                    <a:srgbClr val="19264B"/>
                  </a:solidFill>
                  <a:latin typeface="NanumGothic ExtraBold"/>
                </a:rPr>
                <a:t>⭕</a:t>
              </a:r>
              <a:endParaRPr lang="en-US" altLang="ko-KR" sz="1600" dirty="0">
                <a:solidFill>
                  <a:srgbClr val="19264B"/>
                </a:solidFill>
                <a:latin typeface="NanumGothic ExtraBold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CAD922D-7C23-EB42-1DB9-59BCB161FC64}"/>
                </a:ext>
              </a:extLst>
            </p:cNvPr>
            <p:cNvSpPr/>
            <p:nvPr/>
          </p:nvSpPr>
          <p:spPr>
            <a:xfrm>
              <a:off x="1531372" y="3565572"/>
              <a:ext cx="7200000" cy="1368000"/>
            </a:xfrm>
            <a:prstGeom prst="rect">
              <a:avLst/>
            </a:prstGeom>
            <a:noFill/>
            <a:ln w="28575">
              <a:solidFill>
                <a:srgbClr val="1926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7" name="Picture 2">
            <a:extLst>
              <a:ext uri="{FF2B5EF4-FFF2-40B4-BE49-F238E27FC236}">
                <a16:creationId xmlns:a16="http://schemas.microsoft.com/office/drawing/2014/main" id="{A675D3AE-6BF6-71C0-2205-4921241A91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8"/>
          <a:stretch/>
        </p:blipFill>
        <p:spPr bwMode="auto">
          <a:xfrm>
            <a:off x="1467872" y="1408167"/>
            <a:ext cx="1656768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E0E19FA6-1F85-A37A-8042-997965DC30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26" r="812"/>
          <a:stretch/>
        </p:blipFill>
        <p:spPr bwMode="auto">
          <a:xfrm>
            <a:off x="7138104" y="1375337"/>
            <a:ext cx="1656768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607A48D1-01B2-3688-4B72-3047F4777150}"/>
              </a:ext>
            </a:extLst>
          </p:cNvPr>
          <p:cNvGrpSpPr>
            <a:grpSpLocks noChangeAspect="1"/>
          </p:cNvGrpSpPr>
          <p:nvPr/>
        </p:nvGrpSpPr>
        <p:grpSpPr>
          <a:xfrm>
            <a:off x="3302440" y="1375337"/>
            <a:ext cx="3709698" cy="1794800"/>
            <a:chOff x="4572000" y="-1856137"/>
            <a:chExt cx="4933951" cy="2387109"/>
          </a:xfrm>
        </p:grpSpPr>
        <p:pic>
          <p:nvPicPr>
            <p:cNvPr id="10" name="그림 9" descr="텍스트, 스크린샷, 포유류이(가) 표시된 사진&#10;&#10;자동 생성된 설명">
              <a:extLst>
                <a:ext uri="{FF2B5EF4-FFF2-40B4-BE49-F238E27FC236}">
                  <a16:creationId xmlns:a16="http://schemas.microsoft.com/office/drawing/2014/main" id="{4740E3E1-601D-62DE-6B2D-9A6AB989BE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9688" t="20816" r="26354"/>
            <a:stretch/>
          </p:blipFill>
          <p:spPr>
            <a:xfrm>
              <a:off x="4572001" y="-1856137"/>
              <a:ext cx="4933950" cy="2387109"/>
            </a:xfrm>
            <a:prstGeom prst="rect">
              <a:avLst/>
            </a:prstGeom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73E81CC-6EC1-9F5A-60B5-CA3F42788706}"/>
                </a:ext>
              </a:extLst>
            </p:cNvPr>
            <p:cNvSpPr/>
            <p:nvPr/>
          </p:nvSpPr>
          <p:spPr>
            <a:xfrm>
              <a:off x="4572000" y="-1856137"/>
              <a:ext cx="228600" cy="18485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32909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Classification + Localization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09" name="Picture 2">
            <a:extLst>
              <a:ext uri="{FF2B5EF4-FFF2-40B4-BE49-F238E27FC236}">
                <a16:creationId xmlns:a16="http://schemas.microsoft.com/office/drawing/2014/main" id="{006E90BB-8D30-FDED-F4B0-F6E3CC3728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8"/>
          <a:stretch/>
        </p:blipFill>
        <p:spPr bwMode="auto">
          <a:xfrm>
            <a:off x="1408975" y="1970142"/>
            <a:ext cx="1656768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" name="그림 109" descr="텍스트, 도표, 평면도, 개략도이(가) 표시된 사진&#10;&#10;자동 생성된 설명">
            <a:extLst>
              <a:ext uri="{FF2B5EF4-FFF2-40B4-BE49-F238E27FC236}">
                <a16:creationId xmlns:a16="http://schemas.microsoft.com/office/drawing/2014/main" id="{32F687B4-A96E-8DA9-A4F6-B408E8ADA82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7978"/>
          <a:stretch/>
        </p:blipFill>
        <p:spPr>
          <a:xfrm>
            <a:off x="3065743" y="1989061"/>
            <a:ext cx="2592107" cy="1402161"/>
          </a:xfrm>
          <a:prstGeom prst="rect">
            <a:avLst/>
          </a:prstGeom>
        </p:spPr>
      </p:pic>
      <p:cxnSp>
        <p:nvCxnSpPr>
          <p:cNvPr id="111" name="직선 화살표 연결선 110">
            <a:extLst>
              <a:ext uri="{FF2B5EF4-FFF2-40B4-BE49-F238E27FC236}">
                <a16:creationId xmlns:a16="http://schemas.microsoft.com/office/drawing/2014/main" id="{58025E40-EE93-7FE6-D67E-58D5B0F8995C}"/>
              </a:ext>
            </a:extLst>
          </p:cNvPr>
          <p:cNvCxnSpPr>
            <a:cxnSpLocks/>
          </p:cNvCxnSpPr>
          <p:nvPr/>
        </p:nvCxnSpPr>
        <p:spPr>
          <a:xfrm flipV="1">
            <a:off x="5718472" y="1510452"/>
            <a:ext cx="180000" cy="1081617"/>
          </a:xfrm>
          <a:prstGeom prst="straightConnector1">
            <a:avLst/>
          </a:prstGeom>
          <a:ln w="28575">
            <a:solidFill>
              <a:srgbClr val="1926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화살표 연결선 112">
            <a:extLst>
              <a:ext uri="{FF2B5EF4-FFF2-40B4-BE49-F238E27FC236}">
                <a16:creationId xmlns:a16="http://schemas.microsoft.com/office/drawing/2014/main" id="{18F528F9-1D8E-AE68-B10B-46122B7FAA1E}"/>
              </a:ext>
            </a:extLst>
          </p:cNvPr>
          <p:cNvCxnSpPr>
            <a:cxnSpLocks/>
          </p:cNvCxnSpPr>
          <p:nvPr/>
        </p:nvCxnSpPr>
        <p:spPr>
          <a:xfrm>
            <a:off x="5718472" y="2592069"/>
            <a:ext cx="180000" cy="1080000"/>
          </a:xfrm>
          <a:prstGeom prst="straightConnector1">
            <a:avLst/>
          </a:prstGeom>
          <a:ln w="28575">
            <a:solidFill>
              <a:srgbClr val="1926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29840D74-F7A3-CD71-4627-04B7C4D7518D}"/>
              </a:ext>
            </a:extLst>
          </p:cNvPr>
          <p:cNvSpPr txBox="1"/>
          <p:nvPr/>
        </p:nvSpPr>
        <p:spPr>
          <a:xfrm>
            <a:off x="5954578" y="1203235"/>
            <a:ext cx="1244250" cy="73866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19264B"/>
                </a:solidFill>
                <a:latin typeface="NanumGothic ExtraBold"/>
              </a:rPr>
              <a:t>Class</a:t>
            </a:r>
          </a:p>
          <a:p>
            <a:pPr algn="ctr"/>
            <a:r>
              <a:rPr lang="en-US" altLang="ko-KR" sz="1600" b="1" dirty="0">
                <a:solidFill>
                  <a:srgbClr val="19264B"/>
                </a:solidFill>
                <a:latin typeface="NanumGothic ExtraBold"/>
              </a:rPr>
              <a:t>Scores</a:t>
            </a:r>
          </a:p>
          <a:p>
            <a:pPr algn="ctr"/>
            <a:r>
              <a:rPr lang="en-US" altLang="ko-KR" sz="1000" b="1" dirty="0">
                <a:solidFill>
                  <a:srgbClr val="19264B"/>
                </a:solidFill>
                <a:latin typeface="NanumGothic ExtraBold"/>
              </a:rPr>
              <a:t>(cat, dog, car, </a:t>
            </a:r>
            <a:r>
              <a:rPr lang="en-US" altLang="ko-KR" sz="1000" b="1" dirty="0">
                <a:solidFill>
                  <a:srgbClr val="19264B"/>
                </a:solidFill>
                <a:latin typeface="NanumGothic ExtraBold"/>
                <a:ea typeface="a시월구일2" panose="02020600000000000000" pitchFamily="18" charset="-127"/>
              </a:rPr>
              <a:t>…</a:t>
            </a:r>
            <a:r>
              <a:rPr lang="en-US" altLang="ko-KR" sz="1000" b="1" dirty="0">
                <a:solidFill>
                  <a:srgbClr val="19264B"/>
                </a:solidFill>
                <a:latin typeface="NanumGothic ExtraBold"/>
              </a:rPr>
              <a:t>)</a:t>
            </a:r>
            <a:endParaRPr lang="ko-KR" altLang="en-US" sz="1000" b="1" dirty="0">
              <a:solidFill>
                <a:srgbClr val="19264B"/>
              </a:solidFill>
              <a:latin typeface="NanumGothic ExtraBold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7CCF2B49-41E8-967F-7FEC-AE26E12541F5}"/>
              </a:ext>
            </a:extLst>
          </p:cNvPr>
          <p:cNvSpPr txBox="1"/>
          <p:nvPr/>
        </p:nvSpPr>
        <p:spPr>
          <a:xfrm>
            <a:off x="5898472" y="3242238"/>
            <a:ext cx="1356462" cy="73866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19264B"/>
                </a:solidFill>
                <a:latin typeface="NanumGothic ExtraBold"/>
              </a:rPr>
              <a:t>Box</a:t>
            </a:r>
          </a:p>
          <a:p>
            <a:pPr algn="ctr"/>
            <a:r>
              <a:rPr lang="en-US" altLang="ko-KR" sz="1600" b="1" dirty="0">
                <a:solidFill>
                  <a:srgbClr val="19264B"/>
                </a:solidFill>
                <a:latin typeface="NanumGothic ExtraBold"/>
              </a:rPr>
              <a:t>Coordinates</a:t>
            </a:r>
          </a:p>
          <a:p>
            <a:pPr algn="ctr"/>
            <a:r>
              <a:rPr lang="en-US" altLang="ko-KR" sz="1000" b="1" dirty="0">
                <a:solidFill>
                  <a:srgbClr val="19264B"/>
                </a:solidFill>
                <a:latin typeface="NanumGothic ExtraBold"/>
              </a:rPr>
              <a:t>(x, y, w, h)</a:t>
            </a:r>
            <a:endParaRPr lang="ko-KR" altLang="en-US" sz="1000" b="1" dirty="0">
              <a:solidFill>
                <a:srgbClr val="19264B"/>
              </a:solidFill>
              <a:latin typeface="NanumGothic ExtraBold"/>
            </a:endParaRPr>
          </a:p>
        </p:txBody>
      </p:sp>
      <p:cxnSp>
        <p:nvCxnSpPr>
          <p:cNvPr id="118" name="직선 화살표 연결선 117">
            <a:extLst>
              <a:ext uri="{FF2B5EF4-FFF2-40B4-BE49-F238E27FC236}">
                <a16:creationId xmlns:a16="http://schemas.microsoft.com/office/drawing/2014/main" id="{AA0D2636-9ED7-9454-3AC3-A21885A62541}"/>
              </a:ext>
            </a:extLst>
          </p:cNvPr>
          <p:cNvCxnSpPr>
            <a:cxnSpLocks/>
            <a:stCxn id="117" idx="3"/>
          </p:cNvCxnSpPr>
          <p:nvPr/>
        </p:nvCxnSpPr>
        <p:spPr>
          <a:xfrm>
            <a:off x="7254934" y="3611570"/>
            <a:ext cx="324426" cy="0"/>
          </a:xfrm>
          <a:prstGeom prst="straightConnector1">
            <a:avLst/>
          </a:prstGeom>
          <a:ln w="28575">
            <a:solidFill>
              <a:srgbClr val="1926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화살표 연결선 122">
            <a:extLst>
              <a:ext uri="{FF2B5EF4-FFF2-40B4-BE49-F238E27FC236}">
                <a16:creationId xmlns:a16="http://schemas.microsoft.com/office/drawing/2014/main" id="{650C0764-AB67-D710-ED4E-0F70568EC200}"/>
              </a:ext>
            </a:extLst>
          </p:cNvPr>
          <p:cNvCxnSpPr>
            <a:cxnSpLocks/>
          </p:cNvCxnSpPr>
          <p:nvPr/>
        </p:nvCxnSpPr>
        <p:spPr>
          <a:xfrm flipV="1">
            <a:off x="7254934" y="1572567"/>
            <a:ext cx="324426" cy="1"/>
          </a:xfrm>
          <a:prstGeom prst="straightConnector1">
            <a:avLst/>
          </a:prstGeom>
          <a:ln w="28575">
            <a:solidFill>
              <a:srgbClr val="1926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8F698639-BAA7-CF14-65EC-D79EDD57EC9C}"/>
              </a:ext>
            </a:extLst>
          </p:cNvPr>
          <p:cNvSpPr txBox="1"/>
          <p:nvPr/>
        </p:nvSpPr>
        <p:spPr>
          <a:xfrm>
            <a:off x="7653746" y="1280180"/>
            <a:ext cx="9941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 err="1">
                <a:solidFill>
                  <a:srgbClr val="19264B"/>
                </a:solidFill>
                <a:latin typeface="NanumGothic ExtraBold"/>
              </a:rPr>
              <a:t>Softmax</a:t>
            </a:r>
            <a:endParaRPr lang="en-US" altLang="ko-KR" sz="1600" b="1" dirty="0">
              <a:solidFill>
                <a:srgbClr val="19264B"/>
              </a:solidFill>
              <a:latin typeface="NanumGothic ExtraBold"/>
            </a:endParaRPr>
          </a:p>
          <a:p>
            <a:pPr algn="ctr"/>
            <a:r>
              <a:rPr lang="en-US" altLang="ko-KR" sz="1600" b="1" dirty="0">
                <a:solidFill>
                  <a:srgbClr val="19264B"/>
                </a:solidFill>
                <a:latin typeface="NanumGothic ExtraBold"/>
              </a:rPr>
              <a:t>Loss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563F4F4F-379D-2434-E7D6-2A034824BA6B}"/>
              </a:ext>
            </a:extLst>
          </p:cNvPr>
          <p:cNvSpPr txBox="1"/>
          <p:nvPr/>
        </p:nvSpPr>
        <p:spPr>
          <a:xfrm>
            <a:off x="7847709" y="3319183"/>
            <a:ext cx="6062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19264B"/>
                </a:solidFill>
                <a:latin typeface="NanumGothic ExtraBold"/>
              </a:rPr>
              <a:t>L2</a:t>
            </a:r>
          </a:p>
          <a:p>
            <a:pPr algn="ctr"/>
            <a:r>
              <a:rPr lang="en-US" altLang="ko-KR" sz="1600" b="1" dirty="0">
                <a:solidFill>
                  <a:srgbClr val="19264B"/>
                </a:solidFill>
                <a:latin typeface="NanumGothic ExtraBold"/>
              </a:rPr>
              <a:t>Loss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EBAEA661-7919-6B6A-AAC8-5AFF7B5F7D36}"/>
              </a:ext>
            </a:extLst>
          </p:cNvPr>
          <p:cNvSpPr txBox="1"/>
          <p:nvPr/>
        </p:nvSpPr>
        <p:spPr>
          <a:xfrm>
            <a:off x="7704239" y="298277"/>
            <a:ext cx="8931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19264B"/>
                </a:solidFill>
                <a:latin typeface="NanumGothic ExtraBold"/>
              </a:rPr>
              <a:t>Correct</a:t>
            </a:r>
          </a:p>
          <a:p>
            <a:pPr algn="ctr"/>
            <a:r>
              <a:rPr lang="en-US" altLang="ko-KR" sz="1600" b="1" dirty="0">
                <a:solidFill>
                  <a:srgbClr val="19264B"/>
                </a:solidFill>
                <a:latin typeface="NanumGothic ExtraBold"/>
              </a:rPr>
              <a:t>Class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6F88B128-4A51-E1C0-9394-F7DBECC37896}"/>
              </a:ext>
            </a:extLst>
          </p:cNvPr>
          <p:cNvSpPr txBox="1"/>
          <p:nvPr/>
        </p:nvSpPr>
        <p:spPr>
          <a:xfrm>
            <a:off x="7704240" y="4301086"/>
            <a:ext cx="8931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19264B"/>
                </a:solidFill>
                <a:latin typeface="NanumGothic ExtraBold"/>
              </a:rPr>
              <a:t>Correct</a:t>
            </a:r>
          </a:p>
          <a:p>
            <a:pPr algn="ctr"/>
            <a:r>
              <a:rPr lang="en-US" altLang="ko-KR" sz="1600" b="1" dirty="0">
                <a:solidFill>
                  <a:srgbClr val="19264B"/>
                </a:solidFill>
                <a:latin typeface="NanumGothic ExtraBold"/>
              </a:rPr>
              <a:t>Box</a:t>
            </a:r>
          </a:p>
        </p:txBody>
      </p:sp>
      <p:cxnSp>
        <p:nvCxnSpPr>
          <p:cNvPr id="128" name="직선 화살표 연결선 127">
            <a:extLst>
              <a:ext uri="{FF2B5EF4-FFF2-40B4-BE49-F238E27FC236}">
                <a16:creationId xmlns:a16="http://schemas.microsoft.com/office/drawing/2014/main" id="{157D4788-7081-D9F1-484A-0F2F3B04EF48}"/>
              </a:ext>
            </a:extLst>
          </p:cNvPr>
          <p:cNvCxnSpPr>
            <a:cxnSpLocks/>
            <a:stCxn id="126" idx="2"/>
            <a:endCxn id="124" idx="0"/>
          </p:cNvCxnSpPr>
          <p:nvPr/>
        </p:nvCxnSpPr>
        <p:spPr>
          <a:xfrm>
            <a:off x="8150836" y="883052"/>
            <a:ext cx="1" cy="397128"/>
          </a:xfrm>
          <a:prstGeom prst="straightConnector1">
            <a:avLst/>
          </a:prstGeom>
          <a:ln w="28575">
            <a:solidFill>
              <a:srgbClr val="1926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직선 화살표 연결선 130">
            <a:extLst>
              <a:ext uri="{FF2B5EF4-FFF2-40B4-BE49-F238E27FC236}">
                <a16:creationId xmlns:a16="http://schemas.microsoft.com/office/drawing/2014/main" id="{403368AB-742B-1B36-74B8-FBC375987259}"/>
              </a:ext>
            </a:extLst>
          </p:cNvPr>
          <p:cNvCxnSpPr>
            <a:cxnSpLocks/>
            <a:stCxn id="127" idx="0"/>
            <a:endCxn id="125" idx="2"/>
          </p:cNvCxnSpPr>
          <p:nvPr/>
        </p:nvCxnSpPr>
        <p:spPr>
          <a:xfrm flipV="1">
            <a:off x="8150837" y="3903958"/>
            <a:ext cx="0" cy="397128"/>
          </a:xfrm>
          <a:prstGeom prst="straightConnector1">
            <a:avLst/>
          </a:prstGeom>
          <a:ln w="28575">
            <a:solidFill>
              <a:srgbClr val="1926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>
            <a:extLst>
              <a:ext uri="{FF2B5EF4-FFF2-40B4-BE49-F238E27FC236}">
                <a16:creationId xmlns:a16="http://schemas.microsoft.com/office/drawing/2014/main" id="{CEE37753-44D1-3C75-A171-9148744AAD1A}"/>
              </a:ext>
            </a:extLst>
          </p:cNvPr>
          <p:cNvSpPr txBox="1"/>
          <p:nvPr/>
        </p:nvSpPr>
        <p:spPr>
          <a:xfrm>
            <a:off x="7602447" y="2299681"/>
            <a:ext cx="10967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FF0000"/>
                </a:solidFill>
                <a:latin typeface="NanumGothic ExtraBold"/>
              </a:rPr>
              <a:t>Multitask</a:t>
            </a:r>
          </a:p>
          <a:p>
            <a:pPr algn="ctr"/>
            <a:r>
              <a:rPr lang="en-US" altLang="ko-KR" sz="1600" b="1" dirty="0">
                <a:solidFill>
                  <a:srgbClr val="FF0000"/>
                </a:solidFill>
                <a:latin typeface="NanumGothic ExtraBold"/>
              </a:rPr>
              <a:t>Loss</a:t>
            </a:r>
          </a:p>
        </p:txBody>
      </p:sp>
      <p:cxnSp>
        <p:nvCxnSpPr>
          <p:cNvPr id="135" name="직선 화살표 연결선 134">
            <a:extLst>
              <a:ext uri="{FF2B5EF4-FFF2-40B4-BE49-F238E27FC236}">
                <a16:creationId xmlns:a16="http://schemas.microsoft.com/office/drawing/2014/main" id="{B77D761E-B56D-215C-0B88-106EBB95165A}"/>
              </a:ext>
            </a:extLst>
          </p:cNvPr>
          <p:cNvCxnSpPr>
            <a:cxnSpLocks/>
            <a:stCxn id="124" idx="2"/>
            <a:endCxn id="134" idx="0"/>
          </p:cNvCxnSpPr>
          <p:nvPr/>
        </p:nvCxnSpPr>
        <p:spPr>
          <a:xfrm flipH="1">
            <a:off x="8150835" y="1864955"/>
            <a:ext cx="2" cy="434726"/>
          </a:xfrm>
          <a:prstGeom prst="straightConnector1">
            <a:avLst/>
          </a:prstGeom>
          <a:ln w="28575">
            <a:solidFill>
              <a:srgbClr val="1926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직선 화살표 연결선 137">
            <a:extLst>
              <a:ext uri="{FF2B5EF4-FFF2-40B4-BE49-F238E27FC236}">
                <a16:creationId xmlns:a16="http://schemas.microsoft.com/office/drawing/2014/main" id="{EC87BFFE-8F41-831C-8992-C42E5622F4F1}"/>
              </a:ext>
            </a:extLst>
          </p:cNvPr>
          <p:cNvCxnSpPr>
            <a:cxnSpLocks/>
            <a:stCxn id="125" idx="0"/>
            <a:endCxn id="134" idx="2"/>
          </p:cNvCxnSpPr>
          <p:nvPr/>
        </p:nvCxnSpPr>
        <p:spPr>
          <a:xfrm flipH="1" flipV="1">
            <a:off x="8150835" y="2884456"/>
            <a:ext cx="2" cy="434727"/>
          </a:xfrm>
          <a:prstGeom prst="straightConnector1">
            <a:avLst/>
          </a:prstGeom>
          <a:ln w="28575">
            <a:solidFill>
              <a:srgbClr val="1926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6" presetClass="emph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1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26" presetClass="emp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 tmFilter="0, 0; .2, .5; .8, .5; 1, 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250" autoRev="1" fill="hold"/>
                                        <p:tgtEl>
                                          <p:spTgt spid="1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6" presetClass="emph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1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1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26" presetClass="emph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1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  <p:bldP spid="117" grpId="0"/>
      <p:bldP spid="124" grpId="0"/>
      <p:bldP spid="125" grpId="0"/>
      <p:bldP spid="13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5409268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Object Detection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052" name="Picture 4" descr="Object Detection: An End to End Theoretical Perspective | by Rahul Agarwal  | Towards Data Science">
            <a:extLst>
              <a:ext uri="{FF2B5EF4-FFF2-40B4-BE49-F238E27FC236}">
                <a16:creationId xmlns:a16="http://schemas.microsoft.com/office/drawing/2014/main" id="{83195E12-BD88-C2C2-4F93-D88E42451B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0459" y="903125"/>
            <a:ext cx="6852224" cy="385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177451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</TotalTime>
  <Words>731</Words>
  <Application>Microsoft Office PowerPoint</Application>
  <PresentationFormat>화면 슬라이드 쇼(16:9)</PresentationFormat>
  <Paragraphs>241</Paragraphs>
  <Slides>29</Slides>
  <Notes>29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4" baseType="lpstr">
      <vt:lpstr>a시월구일2</vt:lpstr>
      <vt:lpstr>NanumGothic ExtraBold</vt:lpstr>
      <vt:lpstr>Arial</vt:lpstr>
      <vt:lpstr>Cambria Math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이규원</cp:lastModifiedBy>
  <cp:revision>21</cp:revision>
  <dcterms:modified xsi:type="dcterms:W3CDTF">2023-05-15T13:56:22Z</dcterms:modified>
</cp:coreProperties>
</file>